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1"/>
    <p:sldMasterId id="2147483721" r:id="rId2"/>
    <p:sldMasterId id="2147483707" r:id="rId3"/>
    <p:sldMasterId id="2147483748" r:id="rId4"/>
  </p:sldMasterIdLst>
  <p:notesMasterIdLst>
    <p:notesMasterId r:id="rId43"/>
  </p:notesMasterIdLst>
  <p:sldIdLst>
    <p:sldId id="665" r:id="rId5"/>
    <p:sldId id="713" r:id="rId6"/>
    <p:sldId id="712" r:id="rId7"/>
    <p:sldId id="717" r:id="rId8"/>
    <p:sldId id="716" r:id="rId9"/>
    <p:sldId id="793" r:id="rId10"/>
    <p:sldId id="797" r:id="rId11"/>
    <p:sldId id="788" r:id="rId12"/>
    <p:sldId id="794" r:id="rId13"/>
    <p:sldId id="789" r:id="rId14"/>
    <p:sldId id="790" r:id="rId15"/>
    <p:sldId id="791" r:id="rId16"/>
    <p:sldId id="798" r:id="rId17"/>
    <p:sldId id="738" r:id="rId18"/>
    <p:sldId id="754" r:id="rId19"/>
    <p:sldId id="753" r:id="rId20"/>
    <p:sldId id="759" r:id="rId21"/>
    <p:sldId id="755" r:id="rId22"/>
    <p:sldId id="756" r:id="rId23"/>
    <p:sldId id="757" r:id="rId24"/>
    <p:sldId id="758" r:id="rId25"/>
    <p:sldId id="760" r:id="rId26"/>
    <p:sldId id="795" r:id="rId27"/>
    <p:sldId id="761" r:id="rId28"/>
    <p:sldId id="763" r:id="rId29"/>
    <p:sldId id="764" r:id="rId30"/>
    <p:sldId id="801" r:id="rId31"/>
    <p:sldId id="792" r:id="rId32"/>
    <p:sldId id="762" r:id="rId33"/>
    <p:sldId id="799" r:id="rId34"/>
    <p:sldId id="800" r:id="rId35"/>
    <p:sldId id="796" r:id="rId36"/>
    <p:sldId id="729" r:id="rId37"/>
    <p:sldId id="782" r:id="rId38"/>
    <p:sldId id="783" r:id="rId39"/>
    <p:sldId id="787" r:id="rId40"/>
    <p:sldId id="802" r:id="rId41"/>
    <p:sldId id="732" r:id="rId42"/>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FF0080"/>
    <a:srgbClr val="FF00FF"/>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4" autoAdjust="0"/>
    <p:restoredTop sz="95470" autoAdjust="0"/>
  </p:normalViewPr>
  <p:slideViewPr>
    <p:cSldViewPr snapToGrid="0" snapToObjects="1">
      <p:cViewPr varScale="1">
        <p:scale>
          <a:sx n="72" d="100"/>
          <a:sy n="72" d="100"/>
        </p:scale>
        <p:origin x="1440" y="78"/>
      </p:cViewPr>
      <p:guideLst>
        <p:guide orient="horz" pos="2160"/>
        <p:guide pos="2880"/>
      </p:guideLst>
    </p:cSldViewPr>
  </p:slideViewPr>
  <p:outlineViewPr>
    <p:cViewPr>
      <p:scale>
        <a:sx n="33" d="100"/>
        <a:sy n="33" d="100"/>
      </p:scale>
      <p:origin x="0" y="-4214"/>
    </p:cViewPr>
  </p:outlineViewPr>
  <p:notesTextViewPr>
    <p:cViewPr>
      <p:scale>
        <a:sx n="100" d="100"/>
        <a:sy n="100" d="100"/>
      </p:scale>
      <p:origin x="0" y="0"/>
    </p:cViewPr>
  </p:notesTextViewPr>
  <p:sorterViewPr>
    <p:cViewPr>
      <p:scale>
        <a:sx n="95" d="100"/>
        <a:sy n="9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3" Type="http://schemas.openxmlformats.org/officeDocument/2006/relationships/slideMaster" Target="slideMasters/slideMaster3.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slide" Target="slides/slide38.xml" /><Relationship Id="rId47" Type="http://schemas.openxmlformats.org/officeDocument/2006/relationships/tableStyles" Target="tableStyle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theme" Target="theme/theme1.xml" /><Relationship Id="rId2" Type="http://schemas.openxmlformats.org/officeDocument/2006/relationships/slideMaster" Target="slideMasters/slideMaster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41" Type="http://schemas.openxmlformats.org/officeDocument/2006/relationships/slide" Target="slides/slide37.xml" /><Relationship Id="rId1" Type="http://schemas.openxmlformats.org/officeDocument/2006/relationships/slideMaster" Target="slideMasters/slideMaster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viewProps" Target="view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4" Type="http://schemas.openxmlformats.org/officeDocument/2006/relationships/presProps" Target="presProps.xml" /><Relationship Id="rId4" Type="http://schemas.openxmlformats.org/officeDocument/2006/relationships/slideMaster" Target="slideMasters/slideMaster4.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6C8AB6-241C-41A4-B473-BAB1685B0AF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CDD9DA46-CA34-4BB9-9758-041F0E506EAF}"/>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E4BE5E4A-D806-43E5-86E2-E60A5837083A}" type="datetimeFigureOut">
              <a:rPr lang="en-US"/>
              <a:pPr>
                <a:defRPr/>
              </a:pPr>
              <a:t>6/25/2023</a:t>
            </a:fld>
            <a:endParaRPr lang="en-US" dirty="0"/>
          </a:p>
        </p:txBody>
      </p:sp>
      <p:sp>
        <p:nvSpPr>
          <p:cNvPr id="4" name="Slide Image Placeholder 3">
            <a:extLst>
              <a:ext uri="{FF2B5EF4-FFF2-40B4-BE49-F238E27FC236}">
                <a16:creationId xmlns:a16="http://schemas.microsoft.com/office/drawing/2014/main" id="{B4332CFB-EDF4-4215-BF5F-9CC0E78FBD8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00799462-B327-427D-B6CA-28887996A74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1A0E709-B873-4F10-A970-D9C6DC87CD2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1A2EC18C-3342-4EA6-AED0-6ADF1ACE695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6EA6A02-70F3-49F4-9BC3-61332D3F4B2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slideMaster" Target="../slideMasters/slideMaster4.xml" /><Relationship Id="rId1" Type="http://schemas.openxmlformats.org/officeDocument/2006/relationships/tags" Target="../tags/tag2.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slideMaster" Target="../slideMasters/slideMaster4.xml" /><Relationship Id="rId1" Type="http://schemas.openxmlformats.org/officeDocument/2006/relationships/tags" Target="../tags/tag3.xml" /></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slideMaster" Target="../slideMasters/slideMaster4.xml" /><Relationship Id="rId1" Type="http://schemas.openxmlformats.org/officeDocument/2006/relationships/tags" Target="../tags/tag4.xml" /></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slideMaster" Target="../slideMasters/slideMaster4.xml" /><Relationship Id="rId1" Type="http://schemas.openxmlformats.org/officeDocument/2006/relationships/tags" Target="../tags/tag5.xml" /></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slideMaster" Target="../slideMasters/slideMaster4.xml" /><Relationship Id="rId1" Type="http://schemas.openxmlformats.org/officeDocument/2006/relationships/tags" Target="../tags/tag6.xml" /></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slideMaster" Target="../slideMasters/slideMaster4.xml" /><Relationship Id="rId1" Type="http://schemas.openxmlformats.org/officeDocument/2006/relationships/tags" Target="../tags/tag7.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slideMaster" Target="../slideMasters/slideMaster4.xml" /><Relationship Id="rId1" Type="http://schemas.openxmlformats.org/officeDocument/2006/relationships/tags" Target="../tags/tag8.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3DAC5-4396-46FF-A4B8-8239620EBA28}"/>
              </a:ext>
            </a:extLst>
          </p:cNvPr>
          <p:cNvPicPr>
            <a:picLocks noChangeAspect="1"/>
          </p:cNvPicPr>
          <p:nvPr userDrawn="1"/>
        </p:nvPicPr>
        <p:blipFill>
          <a:blip r:embed="rId2"/>
          <a:stretch>
            <a:fillRect/>
          </a:stretch>
        </p:blipFill>
        <p:spPr>
          <a:xfrm>
            <a:off x="7159751"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2D7B8251-F68E-40CF-944D-EBB9258E6603}"/>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Tree>
    <p:extLst>
      <p:ext uri="{BB962C8B-B14F-4D97-AF65-F5344CB8AC3E}">
        <p14:creationId xmlns:p14="http://schemas.microsoft.com/office/powerpoint/2010/main" val="324694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D5CA54-B009-4493-BB03-7CC101FD2779}"/>
              </a:ext>
            </a:extLst>
          </p:cNvPr>
          <p:cNvPicPr>
            <a:picLocks noChangeAspect="1"/>
          </p:cNvPicPr>
          <p:nvPr userDrawn="1"/>
        </p:nvPicPr>
        <p:blipFill>
          <a:blip r:embed="rId2"/>
          <a:stretch>
            <a:fillRect/>
          </a:stretch>
        </p:blipFill>
        <p:spPr>
          <a:xfrm>
            <a:off x="7159752"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74FF0A30-5D25-4AC1-822F-FC319EA11737}"/>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0" y="1124712"/>
            <a:ext cx="8915400" cy="914400"/>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90" y="2048256"/>
            <a:ext cx="3427413" cy="4206240"/>
          </a:xfrm>
          <a:prstGeom prst="rect">
            <a:avLst/>
          </a:prstGeo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endParaRPr noProof="0" dirty="0"/>
          </a:p>
        </p:txBody>
      </p:sp>
      <p:sp>
        <p:nvSpPr>
          <p:cNvPr id="4" name="Text Placeholder 3"/>
          <p:cNvSpPr>
            <a:spLocks noGrp="1"/>
          </p:cNvSpPr>
          <p:nvPr>
            <p:ph type="body" sz="half" idx="2"/>
          </p:nvPr>
        </p:nvSpPr>
        <p:spPr>
          <a:xfrm>
            <a:off x="914400" y="2039112"/>
            <a:ext cx="4572000" cy="422452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2368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Picture above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781F2E-CB57-42CC-9287-AF08F4BC9C5B}"/>
              </a:ext>
            </a:extLst>
          </p:cNvPr>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264380FE-43F6-4693-99ED-EFA5FC326063}"/>
              </a:ext>
            </a:extLst>
          </p:cNvPr>
          <p:cNvSpPr txBox="1">
            <a:spLocks noChangeArrowheads="1"/>
          </p:cNvSpPr>
          <p:nvPr userDrawn="1"/>
        </p:nvSpPr>
        <p:spPr bwMode="auto">
          <a:xfrm>
            <a:off x="5235575"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7988300"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Tree>
    <p:extLst>
      <p:ext uri="{BB962C8B-B14F-4D97-AF65-F5344CB8AC3E}">
        <p14:creationId xmlns:p14="http://schemas.microsoft.com/office/powerpoint/2010/main" val="3884851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 Pictures with Caption">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F9A8EE-9397-4F4A-8EED-28A287E5AD04}"/>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pic>
        <p:nvPicPr>
          <p:cNvPr id="8" name="Picture 7">
            <a:extLst>
              <a:ext uri="{FF2B5EF4-FFF2-40B4-BE49-F238E27FC236}">
                <a16:creationId xmlns:a16="http://schemas.microsoft.com/office/drawing/2014/main" id="{EB347151-1F9F-4CFC-A2F6-319B1FE6F562}"/>
              </a:ext>
            </a:extLst>
          </p:cNvPr>
          <p:cNvPicPr>
            <a:picLocks noChangeAspect="1"/>
          </p:cNvPicPr>
          <p:nvPr userDrawn="1"/>
        </p:nvPicPr>
        <p:blipFill>
          <a:blip r:embed="rId2"/>
          <a:stretch>
            <a:fillRect/>
          </a:stretch>
        </p:blipFill>
        <p:spPr>
          <a:xfrm>
            <a:off x="7150607"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3986784"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7" name="Picture Placeholder 8"/>
          <p:cNvSpPr>
            <a:spLocks noGrp="1"/>
          </p:cNvSpPr>
          <p:nvPr>
            <p:ph type="pic" sz="quarter" idx="14"/>
          </p:nvPr>
        </p:nvSpPr>
        <p:spPr>
          <a:xfrm>
            <a:off x="4928616" y="1129553"/>
            <a:ext cx="3986784"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10" name="Footer Placeholder 4">
            <a:extLst>
              <a:ext uri="{FF2B5EF4-FFF2-40B4-BE49-F238E27FC236}">
                <a16:creationId xmlns:a16="http://schemas.microsoft.com/office/drawing/2014/main" id="{07C1CF2F-358E-4CD3-8FE6-194794D888DE}"/>
              </a:ext>
            </a:extLst>
          </p:cNvPr>
          <p:cNvSpPr>
            <a:spLocks noGrp="1"/>
          </p:cNvSpPr>
          <p:nvPr>
            <p:ph type="ftr" sz="quarter" idx="15"/>
          </p:nvPr>
        </p:nvSpPr>
        <p:spPr>
          <a:xfrm>
            <a:off x="1120775" y="188913"/>
            <a:ext cx="2895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Tree>
    <p:extLst>
      <p:ext uri="{BB962C8B-B14F-4D97-AF65-F5344CB8AC3E}">
        <p14:creationId xmlns:p14="http://schemas.microsoft.com/office/powerpoint/2010/main" val="3417355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 Pictures with Cap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E2AA34-7063-4E8E-B453-B8D54062E023}"/>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30283F83-E372-465E-B5BA-1B1D193F95F4}"/>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9" name="Picture Placeholder 8"/>
          <p:cNvSpPr>
            <a:spLocks noGrp="1"/>
          </p:cNvSpPr>
          <p:nvPr>
            <p:ph type="pic" sz="quarter" idx="13"/>
          </p:nvPr>
        </p:nvSpPr>
        <p:spPr>
          <a:xfrm>
            <a:off x="927100" y="1129553"/>
            <a:ext cx="6601968"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7" name="Picture Placeholder 8"/>
          <p:cNvSpPr>
            <a:spLocks noGrp="1"/>
          </p:cNvSpPr>
          <p:nvPr>
            <p:ph type="pic" sz="quarter" idx="14"/>
          </p:nvPr>
        </p:nvSpPr>
        <p:spPr>
          <a:xfrm>
            <a:off x="7543800" y="1129553"/>
            <a:ext cx="1371600" cy="1481328"/>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8" name="Picture Placeholder 8"/>
          <p:cNvSpPr>
            <a:spLocks noGrp="1"/>
          </p:cNvSpPr>
          <p:nvPr>
            <p:ph type="pic" sz="quarter" idx="15"/>
          </p:nvPr>
        </p:nvSpPr>
        <p:spPr>
          <a:xfrm>
            <a:off x="7543800" y="2629169"/>
            <a:ext cx="1371600" cy="1481328"/>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12" name="Footer Placeholder 4">
            <a:extLst>
              <a:ext uri="{FF2B5EF4-FFF2-40B4-BE49-F238E27FC236}">
                <a16:creationId xmlns:a16="http://schemas.microsoft.com/office/drawing/2014/main" id="{6C95985B-B756-41EF-9D1C-D041B01419FF}"/>
              </a:ext>
            </a:extLst>
          </p:cNvPr>
          <p:cNvSpPr>
            <a:spLocks noGrp="1"/>
          </p:cNvSpPr>
          <p:nvPr>
            <p:ph type="ftr" sz="quarter" idx="16"/>
          </p:nvPr>
        </p:nvSpPr>
        <p:spPr>
          <a:xfrm>
            <a:off x="1120775" y="188913"/>
            <a:ext cx="2895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Tree>
    <p:extLst>
      <p:ext uri="{BB962C8B-B14F-4D97-AF65-F5344CB8AC3E}">
        <p14:creationId xmlns:p14="http://schemas.microsoft.com/office/powerpoint/2010/main" val="4278948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E2F270-47F5-4C64-826D-8628EE976A79}"/>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F63EA7AA-6ED2-4CD9-9103-DD2EC0AA33A4}"/>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Vertical Text Placeholder 2"/>
          <p:cNvSpPr>
            <a:spLocks noGrp="1"/>
          </p:cNvSpPr>
          <p:nvPr>
            <p:ph type="body" orient="vert" idx="1"/>
          </p:nvPr>
        </p:nvSpPr>
        <p:spPr>
          <a:xfrm>
            <a:off x="1114424" y="2595564"/>
            <a:ext cx="7610476" cy="3670766"/>
          </a:xfrm>
          <a:prstGeom prst="rect">
            <a:avLst/>
          </a:prstGeo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951434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825B14-4966-4DA4-93E4-F27585D7F736}"/>
              </a:ext>
            </a:extLst>
          </p:cNvPr>
          <p:cNvPicPr>
            <a:picLocks noChangeAspect="1"/>
          </p:cNvPicPr>
          <p:nvPr userDrawn="1"/>
        </p:nvPicPr>
        <p:blipFill>
          <a:blip r:embed="rId2"/>
          <a:stretch>
            <a:fillRect/>
          </a:stretch>
        </p:blipFill>
        <p:spPr>
          <a:xfrm>
            <a:off x="7168896" y="30936"/>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7C968A45-8BFB-478C-A519-601F5DF0A10F}"/>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Vertical Title 1"/>
          <p:cNvSpPr>
            <a:spLocks noGrp="1"/>
          </p:cNvSpPr>
          <p:nvPr>
            <p:ph type="title" orient="vert"/>
          </p:nvPr>
        </p:nvSpPr>
        <p:spPr>
          <a:xfrm>
            <a:off x="7987553" y="1129554"/>
            <a:ext cx="914400" cy="5533279"/>
          </a:xfrm>
          <a:prstGeom prst="rect">
            <a:avLst/>
          </a:prstGeo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a:prstGeom prst="rect">
            <a:avLst/>
          </a:prstGeo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4">
            <a:extLst>
              <a:ext uri="{FF2B5EF4-FFF2-40B4-BE49-F238E27FC236}">
                <a16:creationId xmlns:a16="http://schemas.microsoft.com/office/drawing/2014/main" id="{33ADC92E-DE6E-4E2E-92B9-64673734F68E}"/>
              </a:ext>
            </a:extLst>
          </p:cNvPr>
          <p:cNvSpPr>
            <a:spLocks noGrp="1"/>
          </p:cNvSpPr>
          <p:nvPr>
            <p:ph type="ftr" sz="quarter" idx="10"/>
          </p:nvPr>
        </p:nvSpPr>
        <p:spPr>
          <a:xfrm>
            <a:off x="1120775" y="188913"/>
            <a:ext cx="2895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Tree>
    <p:extLst>
      <p:ext uri="{BB962C8B-B14F-4D97-AF65-F5344CB8AC3E}">
        <p14:creationId xmlns:p14="http://schemas.microsoft.com/office/powerpoint/2010/main" val="1782331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y slide ">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1FBF8C90-8D27-4685-9FEA-DD81831974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11400" y="0"/>
            <a:ext cx="13500100" cy="697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5">
            <a:extLst>
              <a:ext uri="{FF2B5EF4-FFF2-40B4-BE49-F238E27FC236}">
                <a16:creationId xmlns:a16="http://schemas.microsoft.com/office/drawing/2014/main" id="{1793ADCA-1EA0-479B-82F6-A2EAE718F136}"/>
              </a:ext>
            </a:extLst>
          </p:cNvPr>
          <p:cNvSpPr>
            <a:spLocks noGrp="1"/>
          </p:cNvSpPr>
          <p:nvPr>
            <p:ph type="ftr" sz="quarter" idx="10"/>
          </p:nvPr>
        </p:nvSpPr>
        <p:spPr>
          <a:xfrm>
            <a:off x="6188075" y="484188"/>
            <a:ext cx="3086100" cy="365125"/>
          </a:xfrm>
        </p:spPr>
        <p:txBody>
          <a:bodyPr/>
          <a:lstStyle>
            <a:lvl1pPr eaLnBrk="1" fontAlgn="auto" hangingPunct="1">
              <a:spcBef>
                <a:spcPts val="0"/>
              </a:spcBef>
              <a:spcAft>
                <a:spcPts val="0"/>
              </a:spcAft>
              <a:defRPr sz="3200" u="sng">
                <a:solidFill>
                  <a:schemeClr val="accent1">
                    <a:lumMod val="75000"/>
                  </a:schemeClr>
                </a:solidFill>
                <a:latin typeface="Baskerville Old Face" panose="02020602080505020303" pitchFamily="18" charset="0"/>
                <a:cs typeface="+mn-cs"/>
              </a:defRPr>
            </a:lvl1pPr>
          </a:lstStyle>
          <a:p>
            <a:pPr>
              <a:defRPr/>
            </a:pPr>
            <a:r>
              <a:rPr lang="en-US"/>
              <a:t>EXCEL</a:t>
            </a:r>
            <a:r>
              <a:rPr lang="en-US">
                <a:solidFill>
                  <a:schemeClr val="accent2"/>
                </a:solidFill>
              </a:rPr>
              <a:t>R</a:t>
            </a:r>
          </a:p>
        </p:txBody>
      </p:sp>
    </p:spTree>
    <p:extLst>
      <p:ext uri="{BB962C8B-B14F-4D97-AF65-F5344CB8AC3E}">
        <p14:creationId xmlns:p14="http://schemas.microsoft.com/office/powerpoint/2010/main" val="2335722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DE59C6-D524-45BA-82AF-562950B054C4}"/>
              </a:ext>
            </a:extLst>
          </p:cNvPr>
          <p:cNvSpPr>
            <a:spLocks noGrp="1"/>
          </p:cNvSpPr>
          <p:nvPr>
            <p:ph type="dt" sz="half" idx="10"/>
          </p:nvPr>
        </p:nvSpPr>
        <p:spPr/>
        <p:txBody>
          <a:bodyPr/>
          <a:lstStyle>
            <a:lvl1pPr>
              <a:defRPr/>
            </a:lvl1pPr>
          </a:lstStyle>
          <a:p>
            <a:pPr>
              <a:defRPr/>
            </a:pPr>
            <a:fld id="{B804C459-BEB3-4A82-BC4D-B51F07CCFE82}" type="datetimeFigureOut">
              <a:rPr lang="en-US"/>
              <a:pPr>
                <a:defRPr/>
              </a:pPr>
              <a:t>6/25/2023</a:t>
            </a:fld>
            <a:endParaRPr lang="en-US" dirty="0"/>
          </a:p>
        </p:txBody>
      </p:sp>
      <p:sp>
        <p:nvSpPr>
          <p:cNvPr id="5" name="Footer Placeholder 4">
            <a:extLst>
              <a:ext uri="{FF2B5EF4-FFF2-40B4-BE49-F238E27FC236}">
                <a16:creationId xmlns:a16="http://schemas.microsoft.com/office/drawing/2014/main" id="{74AD6560-6BC3-42BC-8833-8175CE75573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1E696E6-8188-42F5-8F1C-32F62CAF797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3905D0C1-64A1-4F39-A37F-A84C2EA1627A}" type="slidenum">
              <a:rPr lang="en-US" altLang="en-US"/>
              <a:pPr/>
              <a:t>‹#›</a:t>
            </a:fld>
            <a:endParaRPr lang="en-US" altLang="en-US"/>
          </a:p>
        </p:txBody>
      </p:sp>
    </p:spTree>
    <p:extLst>
      <p:ext uri="{BB962C8B-B14F-4D97-AF65-F5344CB8AC3E}">
        <p14:creationId xmlns:p14="http://schemas.microsoft.com/office/powerpoint/2010/main" val="975274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5E940-450C-4F90-8831-E5F6BBB012B6}"/>
              </a:ext>
            </a:extLst>
          </p:cNvPr>
          <p:cNvSpPr>
            <a:spLocks noGrp="1"/>
          </p:cNvSpPr>
          <p:nvPr>
            <p:ph type="dt" sz="half" idx="10"/>
          </p:nvPr>
        </p:nvSpPr>
        <p:spPr/>
        <p:txBody>
          <a:bodyPr/>
          <a:lstStyle>
            <a:lvl1pPr>
              <a:defRPr/>
            </a:lvl1pPr>
          </a:lstStyle>
          <a:p>
            <a:pPr>
              <a:defRPr/>
            </a:pPr>
            <a:fld id="{A3FECFCA-55E3-4C19-8148-DA80B402444D}" type="datetimeFigureOut">
              <a:rPr lang="en-US"/>
              <a:pPr>
                <a:defRPr/>
              </a:pPr>
              <a:t>6/25/2023</a:t>
            </a:fld>
            <a:endParaRPr lang="en-US" dirty="0"/>
          </a:p>
        </p:txBody>
      </p:sp>
      <p:sp>
        <p:nvSpPr>
          <p:cNvPr id="5" name="Footer Placeholder 4">
            <a:extLst>
              <a:ext uri="{FF2B5EF4-FFF2-40B4-BE49-F238E27FC236}">
                <a16:creationId xmlns:a16="http://schemas.microsoft.com/office/drawing/2014/main" id="{6035DB86-3C2C-4F16-A27C-FBCBEBB8889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57AC55B-7891-46FA-98AA-6DCF2E46B074}"/>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A3B72745-7CFA-4ACF-9D36-0E16AE8655AB}" type="slidenum">
              <a:rPr lang="en-US" altLang="en-US"/>
              <a:pPr/>
              <a:t>‹#›</a:t>
            </a:fld>
            <a:endParaRPr lang="en-US" altLang="en-US"/>
          </a:p>
        </p:txBody>
      </p:sp>
    </p:spTree>
    <p:extLst>
      <p:ext uri="{BB962C8B-B14F-4D97-AF65-F5344CB8AC3E}">
        <p14:creationId xmlns:p14="http://schemas.microsoft.com/office/powerpoint/2010/main" val="1611661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9B6509-F61E-4E0E-85FD-88B2F07C6E83}"/>
              </a:ext>
            </a:extLst>
          </p:cNvPr>
          <p:cNvSpPr>
            <a:spLocks noGrp="1"/>
          </p:cNvSpPr>
          <p:nvPr>
            <p:ph type="dt" sz="half" idx="10"/>
          </p:nvPr>
        </p:nvSpPr>
        <p:spPr/>
        <p:txBody>
          <a:bodyPr/>
          <a:lstStyle>
            <a:lvl1pPr>
              <a:defRPr/>
            </a:lvl1pPr>
          </a:lstStyle>
          <a:p>
            <a:pPr>
              <a:defRPr/>
            </a:pPr>
            <a:fld id="{DAAC6FCD-1788-4FB7-8A51-0FCF99E23800}" type="datetimeFigureOut">
              <a:rPr lang="en-US"/>
              <a:pPr>
                <a:defRPr/>
              </a:pPr>
              <a:t>6/25/2023</a:t>
            </a:fld>
            <a:endParaRPr lang="en-US" dirty="0"/>
          </a:p>
        </p:txBody>
      </p:sp>
      <p:sp>
        <p:nvSpPr>
          <p:cNvPr id="5" name="Footer Placeholder 4">
            <a:extLst>
              <a:ext uri="{FF2B5EF4-FFF2-40B4-BE49-F238E27FC236}">
                <a16:creationId xmlns:a16="http://schemas.microsoft.com/office/drawing/2014/main" id="{DFD5064F-2F7D-4308-AB2E-F9CE474435A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FF977BD-351E-44B8-A65F-7D227DF5C9E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83B54A11-12FB-4654-ABF3-A865BE1D95A1}" type="slidenum">
              <a:rPr lang="en-US" altLang="en-US"/>
              <a:pPr/>
              <a:t>‹#›</a:t>
            </a:fld>
            <a:endParaRPr lang="en-US" altLang="en-US"/>
          </a:p>
        </p:txBody>
      </p:sp>
    </p:spTree>
    <p:extLst>
      <p:ext uri="{BB962C8B-B14F-4D97-AF65-F5344CB8AC3E}">
        <p14:creationId xmlns:p14="http://schemas.microsoft.com/office/powerpoint/2010/main" val="1203537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Content Placeholder 2"/>
          <p:cNvSpPr>
            <a:spLocks noGrp="1"/>
          </p:cNvSpPr>
          <p:nvPr>
            <p:ph idx="1"/>
          </p:nvPr>
        </p:nvSpPr>
        <p:spPr>
          <a:xfrm>
            <a:off x="1114424" y="2595564"/>
            <a:ext cx="7610476" cy="3670766"/>
          </a:xfrm>
          <a:prstGeom prst="rect">
            <a:avLst/>
          </a:prstGeo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101896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4D338D-018F-4A18-AB8D-4A58F114B25D}"/>
              </a:ext>
            </a:extLst>
          </p:cNvPr>
          <p:cNvSpPr>
            <a:spLocks noGrp="1"/>
          </p:cNvSpPr>
          <p:nvPr>
            <p:ph type="dt" sz="half" idx="10"/>
          </p:nvPr>
        </p:nvSpPr>
        <p:spPr/>
        <p:txBody>
          <a:bodyPr/>
          <a:lstStyle>
            <a:lvl1pPr>
              <a:defRPr/>
            </a:lvl1pPr>
          </a:lstStyle>
          <a:p>
            <a:pPr>
              <a:defRPr/>
            </a:pPr>
            <a:fld id="{3E17493F-D82E-42D2-9C3E-D27B08245EC0}" type="datetimeFigureOut">
              <a:rPr lang="en-US"/>
              <a:pPr>
                <a:defRPr/>
              </a:pPr>
              <a:t>6/25/2023</a:t>
            </a:fld>
            <a:endParaRPr lang="en-US" dirty="0"/>
          </a:p>
        </p:txBody>
      </p:sp>
      <p:sp>
        <p:nvSpPr>
          <p:cNvPr id="6" name="Footer Placeholder 5">
            <a:extLst>
              <a:ext uri="{FF2B5EF4-FFF2-40B4-BE49-F238E27FC236}">
                <a16:creationId xmlns:a16="http://schemas.microsoft.com/office/drawing/2014/main" id="{D14D860E-4D59-450F-8CEE-D6723BD6252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87EF18C-0FBC-4A8C-9412-2F5C5B731D0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9FF0BF04-8E4D-4BA7-9101-8539B3F6B006}" type="slidenum">
              <a:rPr lang="en-US" altLang="en-US"/>
              <a:pPr/>
              <a:t>‹#›</a:t>
            </a:fld>
            <a:endParaRPr lang="en-US" altLang="en-US"/>
          </a:p>
        </p:txBody>
      </p:sp>
    </p:spTree>
    <p:extLst>
      <p:ext uri="{BB962C8B-B14F-4D97-AF65-F5344CB8AC3E}">
        <p14:creationId xmlns:p14="http://schemas.microsoft.com/office/powerpoint/2010/main" val="1659849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2E684F-5405-400F-8B83-6D67BD511255}"/>
              </a:ext>
            </a:extLst>
          </p:cNvPr>
          <p:cNvSpPr>
            <a:spLocks noGrp="1"/>
          </p:cNvSpPr>
          <p:nvPr>
            <p:ph type="dt" sz="half" idx="10"/>
          </p:nvPr>
        </p:nvSpPr>
        <p:spPr/>
        <p:txBody>
          <a:bodyPr/>
          <a:lstStyle>
            <a:lvl1pPr>
              <a:defRPr/>
            </a:lvl1pPr>
          </a:lstStyle>
          <a:p>
            <a:pPr>
              <a:defRPr/>
            </a:pPr>
            <a:fld id="{7CD8590A-399C-413B-A643-565329423572}" type="datetimeFigureOut">
              <a:rPr lang="en-US"/>
              <a:pPr>
                <a:defRPr/>
              </a:pPr>
              <a:t>6/25/2023</a:t>
            </a:fld>
            <a:endParaRPr lang="en-US" dirty="0"/>
          </a:p>
        </p:txBody>
      </p:sp>
      <p:sp>
        <p:nvSpPr>
          <p:cNvPr id="8" name="Footer Placeholder 7">
            <a:extLst>
              <a:ext uri="{FF2B5EF4-FFF2-40B4-BE49-F238E27FC236}">
                <a16:creationId xmlns:a16="http://schemas.microsoft.com/office/drawing/2014/main" id="{AE565582-49AB-4161-B49A-5FA9AEE0874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F381479E-2792-4974-AC95-C54A8A53687A}"/>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E31217F7-34A9-441C-ABE0-993AB7172C4A}" type="slidenum">
              <a:rPr lang="en-US" altLang="en-US"/>
              <a:pPr/>
              <a:t>‹#›</a:t>
            </a:fld>
            <a:endParaRPr lang="en-US" altLang="en-US"/>
          </a:p>
        </p:txBody>
      </p:sp>
    </p:spTree>
    <p:extLst>
      <p:ext uri="{BB962C8B-B14F-4D97-AF65-F5344CB8AC3E}">
        <p14:creationId xmlns:p14="http://schemas.microsoft.com/office/powerpoint/2010/main" val="2212646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DEB9BF-3555-45D4-A71F-1004317499BB}"/>
              </a:ext>
            </a:extLst>
          </p:cNvPr>
          <p:cNvSpPr>
            <a:spLocks noGrp="1"/>
          </p:cNvSpPr>
          <p:nvPr>
            <p:ph type="dt" sz="half" idx="10"/>
          </p:nvPr>
        </p:nvSpPr>
        <p:spPr/>
        <p:txBody>
          <a:bodyPr/>
          <a:lstStyle>
            <a:lvl1pPr>
              <a:defRPr/>
            </a:lvl1pPr>
          </a:lstStyle>
          <a:p>
            <a:pPr>
              <a:defRPr/>
            </a:pPr>
            <a:fld id="{57A09280-E20D-46FB-A490-E311C241D147}" type="datetimeFigureOut">
              <a:rPr lang="en-US"/>
              <a:pPr>
                <a:defRPr/>
              </a:pPr>
              <a:t>6/25/2023</a:t>
            </a:fld>
            <a:endParaRPr lang="en-US" dirty="0"/>
          </a:p>
        </p:txBody>
      </p:sp>
      <p:sp>
        <p:nvSpPr>
          <p:cNvPr id="4" name="Footer Placeholder 3">
            <a:extLst>
              <a:ext uri="{FF2B5EF4-FFF2-40B4-BE49-F238E27FC236}">
                <a16:creationId xmlns:a16="http://schemas.microsoft.com/office/drawing/2014/main" id="{D2154F98-F8AA-4F26-A491-E4989697A2B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F817FACA-1B87-4AA2-90A1-7BD0BF93EE76}"/>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97192014-8879-4E84-B989-7C47B49EF9CB}" type="slidenum">
              <a:rPr lang="en-US" altLang="en-US"/>
              <a:pPr/>
              <a:t>‹#›</a:t>
            </a:fld>
            <a:endParaRPr lang="en-US" altLang="en-US"/>
          </a:p>
        </p:txBody>
      </p:sp>
    </p:spTree>
    <p:extLst>
      <p:ext uri="{BB962C8B-B14F-4D97-AF65-F5344CB8AC3E}">
        <p14:creationId xmlns:p14="http://schemas.microsoft.com/office/powerpoint/2010/main" val="1201902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1A2F6C-B503-4A3B-8381-A123580CB236}"/>
              </a:ext>
            </a:extLst>
          </p:cNvPr>
          <p:cNvSpPr>
            <a:spLocks noGrp="1"/>
          </p:cNvSpPr>
          <p:nvPr>
            <p:ph type="dt" sz="half" idx="10"/>
          </p:nvPr>
        </p:nvSpPr>
        <p:spPr/>
        <p:txBody>
          <a:bodyPr/>
          <a:lstStyle>
            <a:lvl1pPr>
              <a:defRPr/>
            </a:lvl1pPr>
          </a:lstStyle>
          <a:p>
            <a:pPr>
              <a:defRPr/>
            </a:pPr>
            <a:fld id="{D0E7344F-279D-4895-897F-F12B5152AB51}" type="datetimeFigureOut">
              <a:rPr lang="en-US"/>
              <a:pPr>
                <a:defRPr/>
              </a:pPr>
              <a:t>6/25/2023</a:t>
            </a:fld>
            <a:endParaRPr lang="en-US" dirty="0"/>
          </a:p>
        </p:txBody>
      </p:sp>
      <p:sp>
        <p:nvSpPr>
          <p:cNvPr id="3" name="Footer Placeholder 2">
            <a:extLst>
              <a:ext uri="{FF2B5EF4-FFF2-40B4-BE49-F238E27FC236}">
                <a16:creationId xmlns:a16="http://schemas.microsoft.com/office/drawing/2014/main" id="{1B5085AE-FF13-4CB9-A56D-79C506ED140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3E41203E-4CCE-4AF2-952D-A0E0EADD2ED6}"/>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89A8FA11-04A4-42E7-A80C-8254628C3FE5}" type="slidenum">
              <a:rPr lang="en-US" altLang="en-US"/>
              <a:pPr/>
              <a:t>‹#›</a:t>
            </a:fld>
            <a:endParaRPr lang="en-US" altLang="en-US"/>
          </a:p>
        </p:txBody>
      </p:sp>
    </p:spTree>
    <p:extLst>
      <p:ext uri="{BB962C8B-B14F-4D97-AF65-F5344CB8AC3E}">
        <p14:creationId xmlns:p14="http://schemas.microsoft.com/office/powerpoint/2010/main" val="1953770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D9C9D8-38BE-4114-8AEE-76FB9B9AFC23}"/>
              </a:ext>
            </a:extLst>
          </p:cNvPr>
          <p:cNvSpPr>
            <a:spLocks noGrp="1"/>
          </p:cNvSpPr>
          <p:nvPr>
            <p:ph type="dt" sz="half" idx="10"/>
          </p:nvPr>
        </p:nvSpPr>
        <p:spPr/>
        <p:txBody>
          <a:bodyPr/>
          <a:lstStyle>
            <a:lvl1pPr>
              <a:defRPr/>
            </a:lvl1pPr>
          </a:lstStyle>
          <a:p>
            <a:pPr>
              <a:defRPr/>
            </a:pPr>
            <a:fld id="{293C8600-FA12-422E-B152-52736ACC600A}" type="datetimeFigureOut">
              <a:rPr lang="en-US"/>
              <a:pPr>
                <a:defRPr/>
              </a:pPr>
              <a:t>6/25/2023</a:t>
            </a:fld>
            <a:endParaRPr lang="en-US" dirty="0"/>
          </a:p>
        </p:txBody>
      </p:sp>
      <p:sp>
        <p:nvSpPr>
          <p:cNvPr id="6" name="Footer Placeholder 5">
            <a:extLst>
              <a:ext uri="{FF2B5EF4-FFF2-40B4-BE49-F238E27FC236}">
                <a16:creationId xmlns:a16="http://schemas.microsoft.com/office/drawing/2014/main" id="{C6106B32-CE52-481C-82A1-E10E944F9A9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594B006-0865-48B8-86F7-BF05F5AED8F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1C054833-BB39-400A-84BF-758DF796B9E8}" type="slidenum">
              <a:rPr lang="en-US" altLang="en-US"/>
              <a:pPr/>
              <a:t>‹#›</a:t>
            </a:fld>
            <a:endParaRPr lang="en-US" altLang="en-US"/>
          </a:p>
        </p:txBody>
      </p:sp>
    </p:spTree>
    <p:extLst>
      <p:ext uri="{BB962C8B-B14F-4D97-AF65-F5344CB8AC3E}">
        <p14:creationId xmlns:p14="http://schemas.microsoft.com/office/powerpoint/2010/main" val="2548747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D7DC80-40FE-4995-9771-45462CD83FC6}"/>
              </a:ext>
            </a:extLst>
          </p:cNvPr>
          <p:cNvSpPr>
            <a:spLocks noGrp="1"/>
          </p:cNvSpPr>
          <p:nvPr>
            <p:ph type="dt" sz="half" idx="10"/>
          </p:nvPr>
        </p:nvSpPr>
        <p:spPr/>
        <p:txBody>
          <a:bodyPr/>
          <a:lstStyle>
            <a:lvl1pPr>
              <a:defRPr/>
            </a:lvl1pPr>
          </a:lstStyle>
          <a:p>
            <a:pPr>
              <a:defRPr/>
            </a:pPr>
            <a:fld id="{9333B13F-91DF-45CF-ACF0-749DB1B1C8B2}" type="datetimeFigureOut">
              <a:rPr lang="en-US"/>
              <a:pPr>
                <a:defRPr/>
              </a:pPr>
              <a:t>6/25/2023</a:t>
            </a:fld>
            <a:endParaRPr lang="en-US" dirty="0"/>
          </a:p>
        </p:txBody>
      </p:sp>
      <p:sp>
        <p:nvSpPr>
          <p:cNvPr id="6" name="Footer Placeholder 5">
            <a:extLst>
              <a:ext uri="{FF2B5EF4-FFF2-40B4-BE49-F238E27FC236}">
                <a16:creationId xmlns:a16="http://schemas.microsoft.com/office/drawing/2014/main" id="{6367BACD-83A4-4F12-BE6A-FEA949F5303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FF0871C-D842-4A33-9538-35B5A54B9020}"/>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2D6263DC-2B0B-4A12-B406-43B03F2ED607}" type="slidenum">
              <a:rPr lang="en-US" altLang="en-US"/>
              <a:pPr/>
              <a:t>‹#›</a:t>
            </a:fld>
            <a:endParaRPr lang="en-US" altLang="en-US"/>
          </a:p>
        </p:txBody>
      </p:sp>
    </p:spTree>
    <p:extLst>
      <p:ext uri="{BB962C8B-B14F-4D97-AF65-F5344CB8AC3E}">
        <p14:creationId xmlns:p14="http://schemas.microsoft.com/office/powerpoint/2010/main" val="1735055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913F9-98E8-47C4-9931-8214F0411CEE}"/>
              </a:ext>
            </a:extLst>
          </p:cNvPr>
          <p:cNvSpPr>
            <a:spLocks noGrp="1"/>
          </p:cNvSpPr>
          <p:nvPr>
            <p:ph type="dt" sz="half" idx="10"/>
          </p:nvPr>
        </p:nvSpPr>
        <p:spPr/>
        <p:txBody>
          <a:bodyPr/>
          <a:lstStyle>
            <a:lvl1pPr>
              <a:defRPr/>
            </a:lvl1pPr>
          </a:lstStyle>
          <a:p>
            <a:pPr>
              <a:defRPr/>
            </a:pPr>
            <a:fld id="{FC5DD8A2-37DF-42AB-B2A8-4D0FC0182EA8}" type="datetimeFigureOut">
              <a:rPr lang="en-US"/>
              <a:pPr>
                <a:defRPr/>
              </a:pPr>
              <a:t>6/25/2023</a:t>
            </a:fld>
            <a:endParaRPr lang="en-US" dirty="0"/>
          </a:p>
        </p:txBody>
      </p:sp>
      <p:sp>
        <p:nvSpPr>
          <p:cNvPr id="5" name="Footer Placeholder 4">
            <a:extLst>
              <a:ext uri="{FF2B5EF4-FFF2-40B4-BE49-F238E27FC236}">
                <a16:creationId xmlns:a16="http://schemas.microsoft.com/office/drawing/2014/main" id="{0E8D28B8-3241-4E2A-96BA-E7F5444009C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5E3F51F-0C9B-4BB0-8ECC-EE7BDC3F1EED}"/>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22A7406D-A32C-44C9-917D-C960FE1911DF}" type="slidenum">
              <a:rPr lang="en-US" altLang="en-US"/>
              <a:pPr/>
              <a:t>‹#›</a:t>
            </a:fld>
            <a:endParaRPr lang="en-US" altLang="en-US"/>
          </a:p>
        </p:txBody>
      </p:sp>
    </p:spTree>
    <p:extLst>
      <p:ext uri="{BB962C8B-B14F-4D97-AF65-F5344CB8AC3E}">
        <p14:creationId xmlns:p14="http://schemas.microsoft.com/office/powerpoint/2010/main" val="7774208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5D288-0889-4436-B675-2E25B06F55C7}"/>
              </a:ext>
            </a:extLst>
          </p:cNvPr>
          <p:cNvSpPr>
            <a:spLocks noGrp="1"/>
          </p:cNvSpPr>
          <p:nvPr>
            <p:ph type="dt" sz="half" idx="10"/>
          </p:nvPr>
        </p:nvSpPr>
        <p:spPr/>
        <p:txBody>
          <a:bodyPr/>
          <a:lstStyle>
            <a:lvl1pPr>
              <a:defRPr/>
            </a:lvl1pPr>
          </a:lstStyle>
          <a:p>
            <a:pPr>
              <a:defRPr/>
            </a:pPr>
            <a:fld id="{69DBBAC0-1180-424C-A8DB-0707D821E7D7}" type="datetimeFigureOut">
              <a:rPr lang="en-US"/>
              <a:pPr>
                <a:defRPr/>
              </a:pPr>
              <a:t>6/25/2023</a:t>
            </a:fld>
            <a:endParaRPr lang="en-US" dirty="0"/>
          </a:p>
        </p:txBody>
      </p:sp>
      <p:sp>
        <p:nvSpPr>
          <p:cNvPr id="5" name="Footer Placeholder 4">
            <a:extLst>
              <a:ext uri="{FF2B5EF4-FFF2-40B4-BE49-F238E27FC236}">
                <a16:creationId xmlns:a16="http://schemas.microsoft.com/office/drawing/2014/main" id="{26CB11BD-6FFE-4EC5-BBE7-00610F8F469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2B7C7CC-DBFD-4A42-A2B6-86E46492955A}"/>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B4934034-704C-437B-B96F-138F304FFA7F}" type="slidenum">
              <a:rPr lang="en-US" altLang="en-US"/>
              <a:pPr/>
              <a:t>‹#›</a:t>
            </a:fld>
            <a:endParaRPr lang="en-US" altLang="en-US"/>
          </a:p>
        </p:txBody>
      </p:sp>
    </p:spTree>
    <p:extLst>
      <p:ext uri="{BB962C8B-B14F-4D97-AF65-F5344CB8AC3E}">
        <p14:creationId xmlns:p14="http://schemas.microsoft.com/office/powerpoint/2010/main" val="3111840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55066-BB77-418F-A4F5-81285E79A047}"/>
              </a:ext>
            </a:extLst>
          </p:cNvPr>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4D1A3680-C0AC-49E8-870F-C01FAF709D5D}"/>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3700739" name="Rectangle 3"/>
          <p:cNvSpPr>
            <a:spLocks noGrp="1" noChangeArrowheads="1"/>
          </p:cNvSpPr>
          <p:nvPr>
            <p:ph type="ctrTitle" sz="quarter"/>
          </p:nvPr>
        </p:nvSpPr>
        <p:spPr>
          <a:xfrm>
            <a:off x="892176" y="2911261"/>
            <a:ext cx="6581775" cy="219291"/>
          </a:xfrm>
        </p:spPr>
        <p:txBody>
          <a:bodyPr/>
          <a:lstStyle>
            <a:lvl1pPr>
              <a:lnSpc>
                <a:spcPts val="1716"/>
              </a:lnSpc>
              <a:spcBef>
                <a:spcPct val="100000"/>
              </a:spcBef>
              <a:buClr>
                <a:schemeClr val="tx2"/>
              </a:buClr>
              <a:buSzPct val="85000"/>
              <a:buFont typeface="Wingdings" pitchFamily="2" charset="2"/>
              <a:buNone/>
              <a:defRPr sz="1400"/>
            </a:lvl1pPr>
          </a:lstStyle>
          <a:p>
            <a:r>
              <a:rPr lang="en-US"/>
              <a:t>Click to edit Master title style</a:t>
            </a:r>
          </a:p>
        </p:txBody>
      </p:sp>
      <p:sp>
        <p:nvSpPr>
          <p:cNvPr id="3700740" name="Rectangle 4"/>
          <p:cNvSpPr>
            <a:spLocks noGrp="1" noChangeArrowheads="1"/>
          </p:cNvSpPr>
          <p:nvPr>
            <p:ph type="subTitle" sz="quarter" idx="1"/>
          </p:nvPr>
        </p:nvSpPr>
        <p:spPr>
          <a:xfrm>
            <a:off x="892177" y="3402014"/>
            <a:ext cx="6583363" cy="439738"/>
          </a:xfrm>
          <a:ln/>
        </p:spPr>
        <p:txBody>
          <a:bodyPr/>
          <a:lstStyle>
            <a:lvl1pPr>
              <a:lnSpc>
                <a:spcPts val="1248"/>
              </a:lnSpc>
              <a:spcBef>
                <a:spcPct val="15000"/>
              </a:spcBef>
              <a:buClrTx/>
              <a:defRPr sz="1100" b="1"/>
            </a:lvl1pPr>
          </a:lstStyle>
          <a:p>
            <a:r>
              <a:rPr lang="en-US"/>
              <a:t>Click to edit Master subtitle style</a:t>
            </a:r>
          </a:p>
        </p:txBody>
      </p:sp>
    </p:spTree>
    <p:extLst>
      <p:ext uri="{BB962C8B-B14F-4D97-AF65-F5344CB8AC3E}">
        <p14:creationId xmlns:p14="http://schemas.microsoft.com/office/powerpoint/2010/main" val="1308409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360BC-D0A7-4DA4-B7D8-E96AACADF176}"/>
              </a:ext>
            </a:extLst>
          </p:cNvPr>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E3C8221E-8DAF-4121-8D6E-A023A21E0278}"/>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89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901950-6263-402A-A9CE-4B729DB06E56}"/>
              </a:ext>
            </a:extLst>
          </p:cNvPr>
          <p:cNvPicPr>
            <a:picLocks noChangeAspect="1"/>
          </p:cNvPicPr>
          <p:nvPr userDrawn="1"/>
        </p:nvPicPr>
        <p:blipFill>
          <a:blip r:embed="rId2"/>
          <a:stretch>
            <a:fillRect/>
          </a:stretch>
        </p:blipFill>
        <p:spPr>
          <a:xfrm>
            <a:off x="7168896" y="826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31A63867-3A50-48D4-A0A1-7E0EDF62DBE7}"/>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ctrTitle"/>
          </p:nvPr>
        </p:nvSpPr>
        <p:spPr>
          <a:xfrm>
            <a:off x="0" y="5025434"/>
            <a:ext cx="8915400" cy="914400"/>
          </a:xfrm>
          <a:prstGeom prst="rect">
            <a:avLst/>
          </a:prstGeo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7988300" cy="3886200"/>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Tree>
    <p:extLst>
      <p:ext uri="{BB962C8B-B14F-4D97-AF65-F5344CB8AC3E}">
        <p14:creationId xmlns:p14="http://schemas.microsoft.com/office/powerpoint/2010/main" val="5512811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AD120E-E917-4E04-922C-5F3B20BE3E54}"/>
              </a:ext>
            </a:extLst>
          </p:cNvPr>
          <p:cNvPicPr>
            <a:picLocks noChangeAspect="1"/>
          </p:cNvPicPr>
          <p:nvPr userDrawn="1"/>
        </p:nvPicPr>
        <p:blipFill>
          <a:blip r:embed="rId2"/>
          <a:stretch>
            <a:fillRect/>
          </a:stretch>
        </p:blipFill>
        <p:spPr>
          <a:xfrm>
            <a:off x="7168896" y="350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7519526E-9516-4AAB-8DA4-3729A4B1B66E}"/>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722313" y="4406902"/>
            <a:ext cx="7772400" cy="500906"/>
          </a:xfrm>
        </p:spPr>
        <p:txBody>
          <a:bodyPr anchor="t"/>
          <a:lstStyle>
            <a:lvl1pPr algn="l">
              <a:defRPr sz="31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600"/>
            </a:lvl1pPr>
            <a:lvl2pPr marL="356616" indent="0">
              <a:buNone/>
              <a:defRPr sz="1400"/>
            </a:lvl2pPr>
            <a:lvl3pPr marL="713232" indent="0">
              <a:buNone/>
              <a:defRPr sz="1200"/>
            </a:lvl3pPr>
            <a:lvl4pPr marL="1069848" indent="0">
              <a:buNone/>
              <a:defRPr sz="1100"/>
            </a:lvl4pPr>
            <a:lvl5pPr marL="1426464" indent="0">
              <a:buNone/>
              <a:defRPr sz="1100"/>
            </a:lvl5pPr>
            <a:lvl6pPr marL="1783080" indent="0">
              <a:buNone/>
              <a:defRPr sz="1100"/>
            </a:lvl6pPr>
            <a:lvl7pPr marL="2139696" indent="0">
              <a:buNone/>
              <a:defRPr sz="1100"/>
            </a:lvl7pPr>
            <a:lvl8pPr marL="2496312" indent="0">
              <a:buNone/>
              <a:defRPr sz="1100"/>
            </a:lvl8pPr>
            <a:lvl9pPr marL="2852928" indent="0">
              <a:buNone/>
              <a:defRPr sz="1100"/>
            </a:lvl9pPr>
          </a:lstStyle>
          <a:p>
            <a:pPr lvl="0"/>
            <a:r>
              <a:rPr lang="en-US"/>
              <a:t>Click to edit Master text styles</a:t>
            </a:r>
          </a:p>
        </p:txBody>
      </p:sp>
    </p:spTree>
    <p:extLst>
      <p:ext uri="{BB962C8B-B14F-4D97-AF65-F5344CB8AC3E}">
        <p14:creationId xmlns:p14="http://schemas.microsoft.com/office/powerpoint/2010/main" val="2419194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D132AD-A891-4BE7-9B13-61B43715E05C}"/>
              </a:ext>
            </a:extLst>
          </p:cNvPr>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73818A98-C239-4079-BD41-232B4A7B3620}"/>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6877" y="1154114"/>
            <a:ext cx="1927225"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6502" y="1154114"/>
            <a:ext cx="1928813"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451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C5D110-69AC-4AB7-9AE7-31D57D8E760C}"/>
              </a:ext>
            </a:extLst>
          </p:cNvPr>
          <p:cNvPicPr>
            <a:picLocks noChangeAspect="1"/>
          </p:cNvPicPr>
          <p:nvPr userDrawn="1"/>
        </p:nvPicPr>
        <p:blipFill>
          <a:blip r:embed="rId2"/>
          <a:stretch>
            <a:fillRect/>
          </a:stretch>
        </p:blipFill>
        <p:spPr>
          <a:xfrm>
            <a:off x="7159752"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E8DEDFFC-62D7-4B04-8145-D8E6CA28EFFC}"/>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57200" y="1223740"/>
            <a:ext cx="8229600" cy="19389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0654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4C102-B16D-480A-A67C-D85952444643}"/>
              </a:ext>
            </a:extLst>
          </p:cNvPr>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02FACB37-1737-4049-B695-0F7A7CE3A767}"/>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1597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3F5F2-A5FC-4689-A0EF-165E65674A38}"/>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942CEAA2-32EF-443B-B0D1-ED24B1E58569}"/>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Tree>
    <p:extLst>
      <p:ext uri="{BB962C8B-B14F-4D97-AF65-F5344CB8AC3E}">
        <p14:creationId xmlns:p14="http://schemas.microsoft.com/office/powerpoint/2010/main" val="3055020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19A2B8-91E9-4B21-B152-C8BDDC1F6734}"/>
              </a:ext>
            </a:extLst>
          </p:cNvPr>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213B6DF6-C01C-4365-B8A8-D5ED4BB78218}"/>
              </a:ext>
            </a:extLst>
          </p:cNvPr>
          <p:cNvSpPr txBox="1">
            <a:spLocks noChangeArrowheads="1"/>
          </p:cNvSpPr>
          <p:nvPr userDrawn="1"/>
        </p:nvSpPr>
        <p:spPr bwMode="auto">
          <a:xfrm>
            <a:off x="533558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57202" y="1176568"/>
            <a:ext cx="3008313" cy="258532"/>
          </a:xfrm>
        </p:spPr>
        <p:txBody>
          <a:bodyPr/>
          <a:lstStyle>
            <a:lvl1pPr algn="l">
              <a:defRPr sz="16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spTree>
    <p:extLst>
      <p:ext uri="{BB962C8B-B14F-4D97-AF65-F5344CB8AC3E}">
        <p14:creationId xmlns:p14="http://schemas.microsoft.com/office/powerpoint/2010/main" val="11104988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BA2902-CFBB-4FBE-8384-83F206192AE7}"/>
              </a:ext>
            </a:extLst>
          </p:cNvPr>
          <p:cNvPicPr>
            <a:picLocks noChangeAspect="1"/>
          </p:cNvPicPr>
          <p:nvPr userDrawn="1"/>
        </p:nvPicPr>
        <p:blipFill>
          <a:blip r:embed="rId2"/>
          <a:stretch>
            <a:fillRect/>
          </a:stretch>
        </p:blipFill>
        <p:spPr>
          <a:xfrm>
            <a:off x="7168896" y="1806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A7F2A344-BA9B-4899-9AE3-4278CAA1CE23}"/>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1792288" y="5108806"/>
            <a:ext cx="5486400" cy="258532"/>
          </a:xfrm>
        </p:spPr>
        <p:txBody>
          <a:bodyPr/>
          <a:lstStyle>
            <a:lvl1pPr algn="l">
              <a:defRPr sz="16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500"/>
            </a:lvl1pPr>
            <a:lvl2pPr marL="356616" indent="0">
              <a:buNone/>
              <a:defRPr sz="2200"/>
            </a:lvl2pPr>
            <a:lvl3pPr marL="713232" indent="0">
              <a:buNone/>
              <a:defRPr sz="1900"/>
            </a:lvl3pPr>
            <a:lvl4pPr marL="1069848" indent="0">
              <a:buNone/>
              <a:defRPr sz="1600"/>
            </a:lvl4pPr>
            <a:lvl5pPr marL="1426464" indent="0">
              <a:buNone/>
              <a:defRPr sz="1600"/>
            </a:lvl5pPr>
            <a:lvl6pPr marL="1783080" indent="0">
              <a:buNone/>
              <a:defRPr sz="1600"/>
            </a:lvl6pPr>
            <a:lvl7pPr marL="2139696" indent="0">
              <a:buNone/>
              <a:defRPr sz="1600"/>
            </a:lvl7pPr>
            <a:lvl8pPr marL="2496312" indent="0">
              <a:buNone/>
              <a:defRPr sz="1600"/>
            </a:lvl8pPr>
            <a:lvl9pPr marL="2852928" indent="0">
              <a:buNone/>
              <a:defRPr sz="16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spTree>
    <p:extLst>
      <p:ext uri="{BB962C8B-B14F-4D97-AF65-F5344CB8AC3E}">
        <p14:creationId xmlns:p14="http://schemas.microsoft.com/office/powerpoint/2010/main" val="9380158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31673-0F58-435A-BF9E-54CEB7AF87FB}"/>
              </a:ext>
            </a:extLst>
          </p:cNvPr>
          <p:cNvPicPr>
            <a:picLocks noChangeAspect="1"/>
          </p:cNvPicPr>
          <p:nvPr userDrawn="1"/>
        </p:nvPicPr>
        <p:blipFill>
          <a:blip r:embed="rId2"/>
          <a:stretch>
            <a:fillRect/>
          </a:stretch>
        </p:blipFill>
        <p:spPr>
          <a:xfrm>
            <a:off x="7159752" y="1217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6576B6BA-431D-4AFC-ABEA-570A76D589E0}"/>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55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85016E-76CB-4AE1-BB70-2D921903E57B}"/>
              </a:ext>
            </a:extLst>
          </p:cNvPr>
          <p:cNvPicPr>
            <a:picLocks noChangeAspect="1"/>
          </p:cNvPicPr>
          <p:nvPr userDrawn="1"/>
        </p:nvPicPr>
        <p:blipFill>
          <a:blip r:embed="rId2"/>
          <a:stretch>
            <a:fillRect/>
          </a:stretch>
        </p:blipFill>
        <p:spPr>
          <a:xfrm>
            <a:off x="7159752"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0C1E8FE5-5223-4552-8A68-E21891ACBED5}"/>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Vertical Title 1"/>
          <p:cNvSpPr>
            <a:spLocks noGrp="1"/>
          </p:cNvSpPr>
          <p:nvPr>
            <p:ph type="title" orient="vert"/>
          </p:nvPr>
        </p:nvSpPr>
        <p:spPr>
          <a:xfrm>
            <a:off x="6659564" y="514352"/>
            <a:ext cx="193899"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96875" y="514352"/>
            <a:ext cx="6110288"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42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887290-47E2-4144-ACD5-460EEF0A122F}"/>
              </a:ext>
            </a:extLst>
          </p:cNvPr>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B0494F68-8312-42B0-952C-1B8D28BEB8C6}"/>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01640" y="579216"/>
            <a:ext cx="8345487" cy="193899"/>
          </a:xfrm>
        </p:spPr>
        <p:txBody>
          <a:bodyPr/>
          <a:lstStyle/>
          <a:p>
            <a:r>
              <a:rPr lang="en-US"/>
              <a:t>Click to edit Master title style</a:t>
            </a:r>
          </a:p>
        </p:txBody>
      </p:sp>
      <p:sp>
        <p:nvSpPr>
          <p:cNvPr id="3" name="Table Placeholder 2"/>
          <p:cNvSpPr>
            <a:spLocks noGrp="1"/>
          </p:cNvSpPr>
          <p:nvPr>
            <p:ph type="tbl" idx="1"/>
          </p:nvPr>
        </p:nvSpPr>
        <p:spPr>
          <a:xfrm>
            <a:off x="396875" y="1154114"/>
            <a:ext cx="4008438" cy="5135562"/>
          </a:xfrm>
        </p:spPr>
        <p:txBody>
          <a:bodyPr/>
          <a:lstStyle/>
          <a:p>
            <a:pPr lvl="0"/>
            <a:r>
              <a:rPr lang="en-US" noProof="0" dirty="0"/>
              <a:t>Click icon to add table</a:t>
            </a:r>
          </a:p>
        </p:txBody>
      </p:sp>
    </p:spTree>
    <p:extLst>
      <p:ext uri="{BB962C8B-B14F-4D97-AF65-F5344CB8AC3E}">
        <p14:creationId xmlns:p14="http://schemas.microsoft.com/office/powerpoint/2010/main" val="303974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B87CF5-D28D-4C6F-97AD-AF93EDB97DDC}"/>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9EDEF953-1B74-4F27-B4C9-A62B97A16372}"/>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0" y="3200399"/>
            <a:ext cx="8915400" cy="2286000"/>
          </a:xfrm>
          <a:prstGeom prst="rect">
            <a:avLst/>
          </a:prstGeo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792134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2593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9751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Module Title">
    <p:spTree>
      <p:nvGrpSpPr>
        <p:cNvPr id="1" name=""/>
        <p:cNvGrpSpPr/>
        <p:nvPr/>
      </p:nvGrpSpPr>
      <p:grpSpPr>
        <a:xfrm>
          <a:off x="0" y="0"/>
          <a:ext cx="0" cy="0"/>
          <a:chOff x="0" y="0"/>
          <a:chExt cx="0" cy="0"/>
        </a:xfrm>
      </p:grpSpPr>
      <p:pic>
        <p:nvPicPr>
          <p:cNvPr id="3" name="Picture 4" descr="Pineapple_Small.jpg">
            <a:extLst>
              <a:ext uri="{FF2B5EF4-FFF2-40B4-BE49-F238E27FC236}">
                <a16:creationId xmlns:a16="http://schemas.microsoft.com/office/drawing/2014/main" id="{5B549554-88AB-43E3-BB56-0CA7ABEF9B47}"/>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318"/>
          <a:stretch>
            <a:fillRect/>
          </a:stretch>
        </p:blipFill>
        <p:spPr bwMode="auto">
          <a:xfrm>
            <a:off x="5334000" y="939800"/>
            <a:ext cx="3276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565E9558-F657-4266-BB51-3D02E963DBCE}"/>
              </a:ext>
            </a:extLst>
          </p:cNvPr>
          <p:cNvSpPr/>
          <p:nvPr userDrawn="1"/>
        </p:nvSpPr>
        <p:spPr>
          <a:xfrm>
            <a:off x="0" y="0"/>
            <a:ext cx="9144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6" name="Text Placeholder 6"/>
          <p:cNvSpPr>
            <a:spLocks noGrp="1"/>
          </p:cNvSpPr>
          <p:nvPr>
            <p:ph type="body" sz="quarter" idx="10"/>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209196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nly Templat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8119872" cy="5349240"/>
          </a:xfrm>
        </p:spPr>
        <p:txBody>
          <a:bodyPr/>
          <a:lstStyle>
            <a:lvl1pPr marL="174625" indent="-174625">
              <a:buFont typeface="Arial" pitchFamily="34" charset="0"/>
              <a:buNone/>
              <a:defRPr sz="1600">
                <a:solidFill>
                  <a:srgbClr val="002776"/>
                </a:solidFill>
                <a:latin typeface="+mn-lt"/>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marL="688975" marR="0" indent="-174625" algn="l" defTabSz="871538" rtl="0" eaLnBrk="0" fontAlgn="base" latinLnBrk="0" hangingPunct="0">
              <a:lnSpc>
                <a:spcPct val="100000"/>
              </a:lnSpc>
              <a:spcBef>
                <a:spcPct val="0"/>
              </a:spcBef>
              <a:spcAft>
                <a:spcPts val="513"/>
              </a:spcAft>
              <a:buClr>
                <a:srgbClr val="00A1DE"/>
              </a:buClr>
              <a:buSzTx/>
              <a:buFont typeface="Courier New" pitchFamily="49" charset="0"/>
              <a:buChar char="o"/>
              <a:tabLst/>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1"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8764342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ligned Left with Image Screen">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4479781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pic>
        <p:nvPicPr>
          <p:cNvPr id="4" name="Picture 4" descr="BlueAgate_Small.jpg">
            <a:extLst>
              <a:ext uri="{FF2B5EF4-FFF2-40B4-BE49-F238E27FC236}">
                <a16:creationId xmlns:a16="http://schemas.microsoft.com/office/drawing/2014/main" id="{0693E7C6-80D2-4A9D-8AA6-BA1E637D36C3}"/>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6924" t="10760" r="22044" b="5850"/>
          <a:stretch>
            <a:fillRect/>
          </a:stretch>
        </p:blipFill>
        <p:spPr bwMode="auto">
          <a:xfrm>
            <a:off x="6000750" y="1268413"/>
            <a:ext cx="2819400"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8620438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pic>
        <p:nvPicPr>
          <p:cNvPr id="4" name="Picture 4" descr="TreeTrunk_Small.jpg">
            <a:extLst>
              <a:ext uri="{FF2B5EF4-FFF2-40B4-BE49-F238E27FC236}">
                <a16:creationId xmlns:a16="http://schemas.microsoft.com/office/drawing/2014/main" id="{C860C7B5-9F18-481F-BD6C-EB8DE8613684}"/>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10275" t="11893" r="37949" b="9538"/>
          <a:stretch>
            <a:fillRect/>
          </a:stretch>
        </p:blipFill>
        <p:spPr bwMode="auto">
          <a:xfrm>
            <a:off x="6251575" y="1473200"/>
            <a:ext cx="2578100" cy="39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3286478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portance">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257550D-6894-4261-A618-085269214926}"/>
              </a:ext>
            </a:extLst>
          </p:cNvPr>
          <p:cNvPicPr>
            <a:picLocks noChangeAspect="1" noChangeArrowheads="1"/>
          </p:cNvPicPr>
          <p:nvPr userDrawn="1">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5267325" y="1485900"/>
            <a:ext cx="35544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21871204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pic>
        <p:nvPicPr>
          <p:cNvPr id="4" name="Picture 4" descr="GreenPencil_Small.jpg">
            <a:extLst>
              <a:ext uri="{FF2B5EF4-FFF2-40B4-BE49-F238E27FC236}">
                <a16:creationId xmlns:a16="http://schemas.microsoft.com/office/drawing/2014/main" id="{2F5B8428-EFD3-4C6E-BA05-35D0D8837442}"/>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504" b="33923"/>
          <a:stretch>
            <a:fillRect/>
          </a:stretch>
        </p:blipFill>
        <p:spPr bwMode="auto">
          <a:xfrm>
            <a:off x="6003925" y="822325"/>
            <a:ext cx="2759075"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23490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ssessment Intro">
    <p:spTree>
      <p:nvGrpSpPr>
        <p:cNvPr id="1" name=""/>
        <p:cNvGrpSpPr/>
        <p:nvPr/>
      </p:nvGrpSpPr>
      <p:grpSpPr>
        <a:xfrm>
          <a:off x="0" y="0"/>
          <a:ext cx="0" cy="0"/>
          <a:chOff x="0" y="0"/>
          <a:chExt cx="0" cy="0"/>
        </a:xfrm>
      </p:grpSpPr>
      <p:pic>
        <p:nvPicPr>
          <p:cNvPr id="4" name="Picture 4" descr="Cable_Small.jpg">
            <a:extLst>
              <a:ext uri="{FF2B5EF4-FFF2-40B4-BE49-F238E27FC236}">
                <a16:creationId xmlns:a16="http://schemas.microsoft.com/office/drawing/2014/main" id="{5D507E5C-EBD3-49C9-9E76-4F30424F8656}"/>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7619" t="5048" r="47527" b="6607"/>
          <a:stretch>
            <a:fillRect/>
          </a:stretch>
        </p:blipFill>
        <p:spPr bwMode="auto">
          <a:xfrm>
            <a:off x="6553200" y="1219200"/>
            <a:ext cx="2246313"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9"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10207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427EE6-D831-4E4A-86A5-8C6C619DEEC1}"/>
              </a:ext>
            </a:extLst>
          </p:cNvPr>
          <p:cNvPicPr>
            <a:picLocks noChangeAspect="1"/>
          </p:cNvPicPr>
          <p:nvPr userDrawn="1"/>
        </p:nvPicPr>
        <p:blipFill>
          <a:blip r:embed="rId2"/>
          <a:stretch>
            <a:fillRect/>
          </a:stretch>
        </p:blipFill>
        <p:spPr>
          <a:xfrm>
            <a:off x="7168896"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5EDC77A7-3287-4781-A3E0-E463468E969A}"/>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Content Placeholder 2"/>
          <p:cNvSpPr>
            <a:spLocks noGrp="1"/>
          </p:cNvSpPr>
          <p:nvPr>
            <p:ph sz="half" idx="1"/>
          </p:nvPr>
        </p:nvSpPr>
        <p:spPr>
          <a:xfrm>
            <a:off x="1117600" y="2595564"/>
            <a:ext cx="3566160" cy="3681412"/>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4"/>
            <a:ext cx="3566160" cy="3681412"/>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0149215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ligned Top with Image at Bottom Screen">
    <p:spTree>
      <p:nvGrpSpPr>
        <p:cNvPr id="1" name=""/>
        <p:cNvGrpSpPr/>
        <p:nvPr/>
      </p:nvGrpSpPr>
      <p:grpSpPr>
        <a:xfrm>
          <a:off x="0" y="0"/>
          <a:ext cx="0" cy="0"/>
          <a:chOff x="0" y="0"/>
          <a:chExt cx="0" cy="0"/>
        </a:xfrm>
      </p:grpSpPr>
      <p:sp>
        <p:nvSpPr>
          <p:cNvPr id="12" name="Content Placeholder 11"/>
          <p:cNvSpPr>
            <a:spLocks noGrp="1"/>
          </p:cNvSpPr>
          <p:nvPr>
            <p:ph sz="quarter" idx="12"/>
          </p:nvPr>
        </p:nvSpPr>
        <p:spPr>
          <a:xfrm>
            <a:off x="493776" y="822960"/>
            <a:ext cx="8119872" cy="2103120"/>
          </a:xfrm>
        </p:spPr>
        <p:txBody>
          <a:bodyPr/>
          <a:lstStyle>
            <a:lvl1pPr marL="174625" indent="-174625">
              <a:buFont typeface="Arial" pitchFamily="34" charset="0"/>
              <a:buNone/>
              <a:defRPr>
                <a:solidFill>
                  <a:srgbClr val="002776"/>
                </a:solidFill>
              </a:defRPr>
            </a:lvl1pPr>
            <a:lvl2pPr>
              <a:defRPr>
                <a:solidFill>
                  <a:srgbClr val="002776"/>
                </a:solidFill>
              </a:defRPr>
            </a:lvl2pPr>
            <a:lvl3pPr>
              <a:defRPr>
                <a:solidFill>
                  <a:srgbClr val="002776"/>
                </a:solidFill>
              </a:defRPr>
            </a:lvl3pPr>
            <a:lvl4pPr>
              <a:defRPr>
                <a:solidFill>
                  <a:srgbClr val="002776"/>
                </a:solidFill>
              </a:defRPr>
            </a:lvl4pPr>
            <a:lvl5pPr>
              <a:defRPr>
                <a:solidFill>
                  <a:srgbClr val="002776"/>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8" name="Content Placeholder 7"/>
          <p:cNvSpPr>
            <a:spLocks noGrp="1"/>
          </p:cNvSpPr>
          <p:nvPr>
            <p:ph sz="quarter" idx="13"/>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734346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dule Completion Screen">
    <p:spTree>
      <p:nvGrpSpPr>
        <p:cNvPr id="1" name=""/>
        <p:cNvGrpSpPr/>
        <p:nvPr/>
      </p:nvGrpSpPr>
      <p:grpSpPr>
        <a:xfrm>
          <a:off x="0" y="0"/>
          <a:ext cx="0" cy="0"/>
          <a:chOff x="0" y="0"/>
          <a:chExt cx="0" cy="0"/>
        </a:xfrm>
      </p:grpSpPr>
      <p:sp>
        <p:nvSpPr>
          <p:cNvPr id="15" name="Content Placeholder 11"/>
          <p:cNvSpPr>
            <a:spLocks noGrp="1"/>
          </p:cNvSpPr>
          <p:nvPr>
            <p:ph sz="quarter" idx="13"/>
          </p:nvPr>
        </p:nvSpPr>
        <p:spPr>
          <a:xfrm>
            <a:off x="493776" y="2362200"/>
            <a:ext cx="8119872" cy="2468880"/>
          </a:xfrm>
        </p:spPr>
        <p:txBody>
          <a:bodyPr/>
          <a:lstStyle>
            <a:lvl1pPr marL="174625" indent="-174625" algn="ctr">
              <a:buFont typeface="Arial" pitchFamily="34" charset="0"/>
              <a:buNone/>
              <a:defRPr>
                <a:solidFill>
                  <a:srgbClr val="002776"/>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8"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253940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312795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pic>
        <p:nvPicPr>
          <p:cNvPr id="3" name="Picture 4" descr="Pineapple_Small.jpg">
            <a:extLst>
              <a:ext uri="{FF2B5EF4-FFF2-40B4-BE49-F238E27FC236}">
                <a16:creationId xmlns:a16="http://schemas.microsoft.com/office/drawing/2014/main" id="{EBEF4D5C-CEB4-420B-820D-642BA93C9DC1}"/>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318"/>
          <a:stretch>
            <a:fillRect/>
          </a:stretch>
        </p:blipFill>
        <p:spPr bwMode="auto">
          <a:xfrm>
            <a:off x="5334000" y="939800"/>
            <a:ext cx="3276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0"/>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75492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1487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letion Slid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36982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831E267-43A5-431D-86D5-BE9C1307747E}"/>
              </a:ext>
            </a:extLst>
          </p:cNvPr>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B171A6F-7276-4873-BCE4-192561B8E9E6}"/>
              </a:ext>
            </a:extLst>
          </p:cNvPr>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DD0BD51-223D-4266-8C3F-3B47D3E80EFB}"/>
              </a:ext>
            </a:extLst>
          </p:cNvPr>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C7B6FE-741F-4405-B77A-84A0D1C3C754}"/>
              </a:ext>
            </a:extLst>
          </p:cNvPr>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573EF2-C5D6-4C54-A5DE-0E6E28271BF1}"/>
              </a:ext>
            </a:extLst>
          </p:cNvPr>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9329726-3CA5-45C6-8340-CF784493BDA9}"/>
              </a:ext>
            </a:extLst>
          </p:cNvPr>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7B76D1B-4B4D-4D19-8074-A656DED1114F}"/>
              </a:ext>
            </a:extLst>
          </p:cNvPr>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4">
            <a:extLst>
              <a:ext uri="{FF2B5EF4-FFF2-40B4-BE49-F238E27FC236}">
                <a16:creationId xmlns:a16="http://schemas.microsoft.com/office/drawing/2014/main" id="{B96AE9B8-1139-4FD3-9B64-57883A12B26C}"/>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4"/>
            <a:ext cx="3566160" cy="877886"/>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31"/>
            <a:ext cx="3566160" cy="3211046"/>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4"/>
            <a:ext cx="3566160" cy="877886"/>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31"/>
            <a:ext cx="3566160" cy="3211046"/>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49995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6CCF8-CA33-47C4-9AE5-745AD89D420B}"/>
              </a:ext>
            </a:extLst>
          </p:cNvPr>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1D7D01B5-F675-4BE1-A5B0-C9A1D64E28D4}"/>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Tree>
    <p:extLst>
      <p:ext uri="{BB962C8B-B14F-4D97-AF65-F5344CB8AC3E}">
        <p14:creationId xmlns:p14="http://schemas.microsoft.com/office/powerpoint/2010/main" val="168457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91C28-7562-4C82-8E91-8A2F4637748D}"/>
              </a:ext>
            </a:extLst>
          </p:cNvPr>
          <p:cNvPicPr>
            <a:picLocks noChangeAspect="1"/>
          </p:cNvPicPr>
          <p:nvPr userDrawn="1"/>
        </p:nvPicPr>
        <p:blipFill>
          <a:blip r:embed="rId2"/>
          <a:stretch>
            <a:fillRect/>
          </a:stretch>
        </p:blipFill>
        <p:spPr>
          <a:xfrm>
            <a:off x="7159752" y="914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10B806A1-590E-4107-B1D5-0CA99A774C53}"/>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Tree>
    <p:extLst>
      <p:ext uri="{BB962C8B-B14F-4D97-AF65-F5344CB8AC3E}">
        <p14:creationId xmlns:p14="http://schemas.microsoft.com/office/powerpoint/2010/main" val="3256739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11E377-9B14-4297-94D9-448A33609BFE}"/>
              </a:ext>
            </a:extLst>
          </p:cNvPr>
          <p:cNvPicPr>
            <a:picLocks noChangeAspect="1"/>
          </p:cNvPicPr>
          <p:nvPr userDrawn="1"/>
        </p:nvPicPr>
        <p:blipFill>
          <a:blip r:embed="rId2"/>
          <a:stretch>
            <a:fillRect/>
          </a:stretch>
        </p:blipFill>
        <p:spPr>
          <a:xfrm>
            <a:off x="7168896" y="914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215B033A-BDB2-4601-A9DC-8CA89B898847}"/>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0" y="1124712"/>
            <a:ext cx="8915400" cy="914400"/>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3"/>
            <a:ext cx="3566160" cy="3686174"/>
          </a:xfrm>
          <a:prstGeom prst="rect">
            <a:avLst/>
          </a:prstGeo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00294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 /><Relationship Id="rId13" Type="http://schemas.openxmlformats.org/officeDocument/2006/relationships/image" Target="../media/image1.jpeg" /><Relationship Id="rId3" Type="http://schemas.openxmlformats.org/officeDocument/2006/relationships/slideLayout" Target="../slideLayouts/slideLayout19.xml" /><Relationship Id="rId7" Type="http://schemas.openxmlformats.org/officeDocument/2006/relationships/slideLayout" Target="../slideLayouts/slideLayout23.xml" /><Relationship Id="rId12" Type="http://schemas.openxmlformats.org/officeDocument/2006/relationships/theme" Target="../theme/theme2.xml" /><Relationship Id="rId2" Type="http://schemas.openxmlformats.org/officeDocument/2006/relationships/slideLayout" Target="../slideLayouts/slideLayout18.xml" /><Relationship Id="rId1" Type="http://schemas.openxmlformats.org/officeDocument/2006/relationships/slideLayout" Target="../slideLayouts/slideLayout17.xml" /><Relationship Id="rId6" Type="http://schemas.openxmlformats.org/officeDocument/2006/relationships/slideLayout" Target="../slideLayouts/slideLayout22.xml" /><Relationship Id="rId11" Type="http://schemas.openxmlformats.org/officeDocument/2006/relationships/slideLayout" Target="../slideLayouts/slideLayout27.xml" /><Relationship Id="rId5" Type="http://schemas.openxmlformats.org/officeDocument/2006/relationships/slideLayout" Target="../slideLayouts/slideLayout21.xml" /><Relationship Id="rId10" Type="http://schemas.openxmlformats.org/officeDocument/2006/relationships/slideLayout" Target="../slideLayouts/slideLayout26.xml" /><Relationship Id="rId4" Type="http://schemas.openxmlformats.org/officeDocument/2006/relationships/slideLayout" Target="../slideLayouts/slideLayout20.xml" /><Relationship Id="rId9" Type="http://schemas.openxmlformats.org/officeDocument/2006/relationships/slideLayout" Target="../slideLayouts/slideLayout25.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 /><Relationship Id="rId13" Type="http://schemas.openxmlformats.org/officeDocument/2006/relationships/slideLayout" Target="../slideLayouts/slideLayout40.xml" /><Relationship Id="rId3" Type="http://schemas.openxmlformats.org/officeDocument/2006/relationships/slideLayout" Target="../slideLayouts/slideLayout30.xml" /><Relationship Id="rId7" Type="http://schemas.openxmlformats.org/officeDocument/2006/relationships/slideLayout" Target="../slideLayouts/slideLayout34.xml" /><Relationship Id="rId12" Type="http://schemas.openxmlformats.org/officeDocument/2006/relationships/slideLayout" Target="../slideLayouts/slideLayout39.xml" /><Relationship Id="rId2" Type="http://schemas.openxmlformats.org/officeDocument/2006/relationships/slideLayout" Target="../slideLayouts/slideLayout29.xml" /><Relationship Id="rId16" Type="http://schemas.openxmlformats.org/officeDocument/2006/relationships/image" Target="../media/image1.jpeg" /><Relationship Id="rId1" Type="http://schemas.openxmlformats.org/officeDocument/2006/relationships/slideLayout" Target="../slideLayouts/slideLayout28.xml" /><Relationship Id="rId6" Type="http://schemas.openxmlformats.org/officeDocument/2006/relationships/slideLayout" Target="../slideLayouts/slideLayout33.xml" /><Relationship Id="rId11" Type="http://schemas.openxmlformats.org/officeDocument/2006/relationships/slideLayout" Target="../slideLayouts/slideLayout38.xml" /><Relationship Id="rId5" Type="http://schemas.openxmlformats.org/officeDocument/2006/relationships/slideLayout" Target="../slideLayouts/slideLayout32.xml" /><Relationship Id="rId15" Type="http://schemas.openxmlformats.org/officeDocument/2006/relationships/theme" Target="../theme/theme3.xml" /><Relationship Id="rId10" Type="http://schemas.openxmlformats.org/officeDocument/2006/relationships/slideLayout" Target="../slideLayouts/slideLayout37.xml" /><Relationship Id="rId4" Type="http://schemas.openxmlformats.org/officeDocument/2006/relationships/slideLayout" Target="../slideLayouts/slideLayout31.xml" /><Relationship Id="rId9" Type="http://schemas.openxmlformats.org/officeDocument/2006/relationships/slideLayout" Target="../slideLayouts/slideLayout36.xml" /><Relationship Id="rId14" Type="http://schemas.openxmlformats.org/officeDocument/2006/relationships/slideLayout" Target="../slideLayouts/slideLayout41.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 /><Relationship Id="rId13" Type="http://schemas.openxmlformats.org/officeDocument/2006/relationships/slideLayout" Target="../slideLayouts/slideLayout54.xml" /><Relationship Id="rId3" Type="http://schemas.openxmlformats.org/officeDocument/2006/relationships/slideLayout" Target="../slideLayouts/slideLayout44.xml" /><Relationship Id="rId7" Type="http://schemas.openxmlformats.org/officeDocument/2006/relationships/slideLayout" Target="../slideLayouts/slideLayout48.xml" /><Relationship Id="rId12" Type="http://schemas.openxmlformats.org/officeDocument/2006/relationships/slideLayout" Target="../slideLayouts/slideLayout53.xml" /><Relationship Id="rId17" Type="http://schemas.openxmlformats.org/officeDocument/2006/relationships/image" Target="../media/image3.jpeg" /><Relationship Id="rId2" Type="http://schemas.openxmlformats.org/officeDocument/2006/relationships/slideLayout" Target="../slideLayouts/slideLayout43.xml" /><Relationship Id="rId16" Type="http://schemas.openxmlformats.org/officeDocument/2006/relationships/tags" Target="../tags/tag1.xml" /><Relationship Id="rId1" Type="http://schemas.openxmlformats.org/officeDocument/2006/relationships/slideLayout" Target="../slideLayouts/slideLayout42.xml" /><Relationship Id="rId6" Type="http://schemas.openxmlformats.org/officeDocument/2006/relationships/slideLayout" Target="../slideLayouts/slideLayout47.xml" /><Relationship Id="rId11" Type="http://schemas.openxmlformats.org/officeDocument/2006/relationships/slideLayout" Target="../slideLayouts/slideLayout52.xml" /><Relationship Id="rId5" Type="http://schemas.openxmlformats.org/officeDocument/2006/relationships/slideLayout" Target="../slideLayouts/slideLayout46.xml" /><Relationship Id="rId15" Type="http://schemas.openxmlformats.org/officeDocument/2006/relationships/theme" Target="../theme/theme4.xml" /><Relationship Id="rId10" Type="http://schemas.openxmlformats.org/officeDocument/2006/relationships/slideLayout" Target="../slideLayouts/slideLayout51.xml" /><Relationship Id="rId4" Type="http://schemas.openxmlformats.org/officeDocument/2006/relationships/slideLayout" Target="../slideLayouts/slideLayout45.xml" /><Relationship Id="rId9" Type="http://schemas.openxmlformats.org/officeDocument/2006/relationships/slideLayout" Target="../slideLayouts/slideLayout50.xml" /><Relationship Id="rId14" Type="http://schemas.openxmlformats.org/officeDocument/2006/relationships/slideLayout" Target="../slideLayouts/slideLayout55.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extBox 9">
            <a:extLst>
              <a:ext uri="{FF2B5EF4-FFF2-40B4-BE49-F238E27FC236}">
                <a16:creationId xmlns:a16="http://schemas.microsoft.com/office/drawing/2014/main" id="{0AF2EA8A-D0D0-4AD1-87D9-672F719442B9}"/>
              </a:ext>
            </a:extLst>
          </p:cNvPr>
          <p:cNvSpPr txBox="1">
            <a:spLocks noChangeArrowheads="1"/>
          </p:cNvSpPr>
          <p:nvPr userDrawn="1"/>
        </p:nvSpPr>
        <p:spPr bwMode="auto">
          <a:xfrm>
            <a:off x="2638425" y="6388100"/>
            <a:ext cx="185738" cy="368300"/>
          </a:xfrm>
          <a:prstGeom prst="rect">
            <a:avLst/>
          </a:prstGeom>
          <a:noFill/>
          <a:ln w="9525">
            <a:noFill/>
            <a:miter lim="800000"/>
            <a:headEnd/>
            <a:tailEnd/>
          </a:ln>
        </p:spPr>
        <p:txBody>
          <a:bodyPr wrap="none">
            <a:spAutoFit/>
          </a:bodyPr>
          <a:lstStyle/>
          <a:p>
            <a:pPr algn="ctr" eaLnBrk="1" hangingPunct="1">
              <a:defRPr/>
            </a:pPr>
            <a:endParaRPr lang="en-US">
              <a:latin typeface="Century Gothic" pitchFamily="34" charset="0"/>
              <a:cs typeface="Arial" charset="0"/>
            </a:endParaRPr>
          </a:p>
        </p:txBody>
      </p:sp>
      <p:sp>
        <p:nvSpPr>
          <p:cNvPr id="1027" name="TextBox 12">
            <a:extLst>
              <a:ext uri="{FF2B5EF4-FFF2-40B4-BE49-F238E27FC236}">
                <a16:creationId xmlns:a16="http://schemas.microsoft.com/office/drawing/2014/main" id="{9750D9D0-5126-4B76-A29C-F60EBF48B446}"/>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pic>
        <p:nvPicPr>
          <p:cNvPr id="7" name="Picture 6">
            <a:extLst>
              <a:ext uri="{FF2B5EF4-FFF2-40B4-BE49-F238E27FC236}">
                <a16:creationId xmlns:a16="http://schemas.microsoft.com/office/drawing/2014/main" id="{94C97DBB-AF24-499B-A6D8-31C4BDAE4D04}"/>
              </a:ext>
            </a:extLst>
          </p:cNvPr>
          <p:cNvPicPr>
            <a:picLocks noChangeAspect="1"/>
          </p:cNvPicPr>
          <p:nvPr userDrawn="1"/>
        </p:nvPicPr>
        <p:blipFill>
          <a:blip r:embed="rId18"/>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Lst>
  <p:hf sldNum="0" hdr="0" ftr="0" dt="0"/>
  <p:txStyles>
    <p:titleStyle>
      <a:lvl1pPr algn="l" rtl="0" eaLnBrk="0" fontAlgn="base" hangingPunct="0">
        <a:spcBef>
          <a:spcPct val="0"/>
        </a:spcBef>
        <a:spcAft>
          <a:spcPct val="0"/>
        </a:spcAft>
        <a:defRPr sz="3600" kern="12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Century Gothic" panose="020B0502020202020204" pitchFamily="34" charset="0"/>
        </a:defRPr>
      </a:lvl2pPr>
      <a:lvl3pPr algn="l" rtl="0" eaLnBrk="0" fontAlgn="base" hangingPunct="0">
        <a:spcBef>
          <a:spcPct val="0"/>
        </a:spcBef>
        <a:spcAft>
          <a:spcPct val="0"/>
        </a:spcAft>
        <a:defRPr sz="3600">
          <a:solidFill>
            <a:schemeClr val="bg1"/>
          </a:solidFill>
          <a:latin typeface="Century Gothic" panose="020B0502020202020204" pitchFamily="34" charset="0"/>
        </a:defRPr>
      </a:lvl3pPr>
      <a:lvl4pPr algn="l" rtl="0" eaLnBrk="0" fontAlgn="base" hangingPunct="0">
        <a:spcBef>
          <a:spcPct val="0"/>
        </a:spcBef>
        <a:spcAft>
          <a:spcPct val="0"/>
        </a:spcAft>
        <a:defRPr sz="3600">
          <a:solidFill>
            <a:schemeClr val="bg1"/>
          </a:solidFill>
          <a:latin typeface="Century Gothic" panose="020B0502020202020204" pitchFamily="34" charset="0"/>
        </a:defRPr>
      </a:lvl4pPr>
      <a:lvl5pPr algn="l" rtl="0" eaLnBrk="0" fontAlgn="base" hangingPunct="0">
        <a:spcBef>
          <a:spcPct val="0"/>
        </a:spcBef>
        <a:spcAft>
          <a:spcPct val="0"/>
        </a:spcAft>
        <a:defRPr sz="3600">
          <a:solidFill>
            <a:schemeClr val="bg1"/>
          </a:solidFill>
          <a:latin typeface="Century Gothic" panose="020B0502020202020204" pitchFamily="34" charset="0"/>
        </a:defRPr>
      </a:lvl5pPr>
      <a:lvl6pPr marL="457200" algn="l" rtl="0" fontAlgn="base">
        <a:spcBef>
          <a:spcPct val="0"/>
        </a:spcBef>
        <a:spcAft>
          <a:spcPct val="0"/>
        </a:spcAft>
        <a:defRPr sz="3600">
          <a:solidFill>
            <a:schemeClr val="bg1"/>
          </a:solidFill>
          <a:latin typeface="Century Gothic" panose="020B0502020202020204" pitchFamily="34" charset="0"/>
        </a:defRPr>
      </a:lvl6pPr>
      <a:lvl7pPr marL="914400" algn="l" rtl="0" fontAlgn="base">
        <a:spcBef>
          <a:spcPct val="0"/>
        </a:spcBef>
        <a:spcAft>
          <a:spcPct val="0"/>
        </a:spcAft>
        <a:defRPr sz="3600">
          <a:solidFill>
            <a:schemeClr val="bg1"/>
          </a:solidFill>
          <a:latin typeface="Century Gothic" panose="020B0502020202020204" pitchFamily="34" charset="0"/>
        </a:defRPr>
      </a:lvl7pPr>
      <a:lvl8pPr marL="1371600" algn="l" rtl="0" fontAlgn="base">
        <a:spcBef>
          <a:spcPct val="0"/>
        </a:spcBef>
        <a:spcAft>
          <a:spcPct val="0"/>
        </a:spcAft>
        <a:defRPr sz="3600">
          <a:solidFill>
            <a:schemeClr val="bg1"/>
          </a:solidFill>
          <a:latin typeface="Century Gothic" panose="020B0502020202020204" pitchFamily="34" charset="0"/>
        </a:defRPr>
      </a:lvl8pPr>
      <a:lvl9pPr marL="1828800" algn="l" rtl="0" fontAlgn="base">
        <a:spcBef>
          <a:spcPct val="0"/>
        </a:spcBef>
        <a:spcAft>
          <a:spcPct val="0"/>
        </a:spcAft>
        <a:defRPr sz="3600">
          <a:solidFill>
            <a:schemeClr val="bg1"/>
          </a:solidFill>
          <a:latin typeface="Century Gothic" panose="020B0502020202020204" pitchFamily="34" charset="0"/>
        </a:defRPr>
      </a:lvl9pPr>
    </p:titleStyle>
    <p:bodyStyle>
      <a:lvl1pPr marL="342900" indent="-342900" algn="l" rtl="0" eaLnBrk="0" fontAlgn="base" hangingPunct="0">
        <a:spcBef>
          <a:spcPts val="2000"/>
        </a:spcBef>
        <a:spcAft>
          <a:spcPct val="0"/>
        </a:spcAft>
        <a:buClr>
          <a:schemeClr val="accent1"/>
        </a:buClr>
        <a:buFont typeface="Wingdings 2" panose="05020102010507070707" pitchFamily="18" charset="2"/>
        <a:buChar char=""/>
        <a:defRPr sz="2000" kern="1200">
          <a:solidFill>
            <a:srgbClr val="595959"/>
          </a:solidFill>
          <a:latin typeface="+mn-lt"/>
          <a:ea typeface="+mn-ea"/>
          <a:cs typeface="+mn-cs"/>
        </a:defRPr>
      </a:lvl1pPr>
      <a:lvl2pPr marL="685800" indent="-336550" algn="l" rtl="0" eaLnBrk="0" fontAlgn="base" hangingPunct="0">
        <a:spcBef>
          <a:spcPts val="600"/>
        </a:spcBef>
        <a:spcAft>
          <a:spcPct val="0"/>
        </a:spcAft>
        <a:buClr>
          <a:srgbClr val="51640B"/>
        </a:buClr>
        <a:buFont typeface="Wingdings 2" panose="05020102010507070707" pitchFamily="18" charset="2"/>
        <a:buChar char=""/>
        <a:defRPr sz="2800" kern="1200">
          <a:solidFill>
            <a:srgbClr val="595959"/>
          </a:solidFill>
          <a:latin typeface="+mn-lt"/>
          <a:ea typeface="+mn-ea"/>
          <a:cs typeface="+mn-cs"/>
        </a:defRPr>
      </a:lvl2pPr>
      <a:lvl3pPr marL="1035050" indent="-349250" algn="l" rtl="0" eaLnBrk="0" fontAlgn="base" hangingPunct="0">
        <a:spcBef>
          <a:spcPts val="600"/>
        </a:spcBef>
        <a:spcAft>
          <a:spcPct val="0"/>
        </a:spcAft>
        <a:buClr>
          <a:schemeClr val="accent1"/>
        </a:buClr>
        <a:buFont typeface="Wingdings 2" panose="05020102010507070707" pitchFamily="18" charset="2"/>
        <a:buChar char=""/>
        <a:defRPr sz="2400" kern="1200">
          <a:solidFill>
            <a:srgbClr val="595959"/>
          </a:solidFill>
          <a:latin typeface="+mn-lt"/>
          <a:ea typeface="+mn-ea"/>
          <a:cs typeface="+mn-cs"/>
        </a:defRPr>
      </a:lvl3pPr>
      <a:lvl4pPr marL="1371600" indent="-336550" algn="l" rtl="0" eaLnBrk="0" fontAlgn="base" hangingPunct="0">
        <a:spcBef>
          <a:spcPts val="600"/>
        </a:spcBef>
        <a:spcAft>
          <a:spcPct val="0"/>
        </a:spcAft>
        <a:buClr>
          <a:srgbClr val="51640B"/>
        </a:buClr>
        <a:buFont typeface="Wingdings 2" panose="05020102010507070707" pitchFamily="18" charset="2"/>
        <a:buChar char=""/>
        <a:defRPr sz="2000" kern="1200">
          <a:solidFill>
            <a:srgbClr val="595959"/>
          </a:solidFill>
          <a:latin typeface="+mn-lt"/>
          <a:ea typeface="+mn-ea"/>
          <a:cs typeface="+mn-cs"/>
        </a:defRPr>
      </a:lvl4pPr>
      <a:lvl5pPr marL="1720850" indent="-349250" algn="l" rtl="0" eaLnBrk="0" fontAlgn="base" hangingPunct="0">
        <a:spcBef>
          <a:spcPts val="600"/>
        </a:spcBef>
        <a:spcAft>
          <a:spcPct val="0"/>
        </a:spcAft>
        <a:buClr>
          <a:schemeClr val="accent1"/>
        </a:buClr>
        <a:buFont typeface="Wingdings 2" panose="05020102010507070707" pitchFamily="18" charset="2"/>
        <a:buChar char=""/>
        <a:defRPr sz="2000" kern="1200">
          <a:solidFill>
            <a:srgbClr val="595959"/>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FF1DAC0D-9BFE-4262-BE92-CCED06C9E50B}"/>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4B6E9DA9-1106-4290-A98E-2AB33180376F}"/>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E6BF413-FDEA-4ADA-8237-F71265B4247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E226B6D5-2764-4B44-95A0-6BC993470455}" type="datetimeFigureOut">
              <a:rPr lang="en-US"/>
              <a:pPr>
                <a:defRPr/>
              </a:pPr>
              <a:t>6/25/2023</a:t>
            </a:fld>
            <a:endParaRPr lang="en-US" dirty="0"/>
          </a:p>
        </p:txBody>
      </p:sp>
      <p:sp>
        <p:nvSpPr>
          <p:cNvPr id="5" name="Footer Placeholder 4">
            <a:extLst>
              <a:ext uri="{FF2B5EF4-FFF2-40B4-BE49-F238E27FC236}">
                <a16:creationId xmlns:a16="http://schemas.microsoft.com/office/drawing/2014/main" id="{5437E0C4-913D-47DE-8A00-4FE394DF068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pic>
        <p:nvPicPr>
          <p:cNvPr id="7" name="Picture 6">
            <a:extLst>
              <a:ext uri="{FF2B5EF4-FFF2-40B4-BE49-F238E27FC236}">
                <a16:creationId xmlns:a16="http://schemas.microsoft.com/office/drawing/2014/main" id="{908206E8-59D2-4315-B154-41571B672DE1}"/>
              </a:ext>
            </a:extLst>
          </p:cNvPr>
          <p:cNvPicPr>
            <a:picLocks noChangeAspect="1"/>
          </p:cNvPicPr>
          <p:nvPr userDrawn="1"/>
        </p:nvPicPr>
        <p:blipFill>
          <a:blip r:embed="rId13"/>
          <a:stretch>
            <a:fillRect/>
          </a:stretch>
        </p:blipFill>
        <p:spPr>
          <a:xfrm>
            <a:off x="7168896" y="850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55" name="TextBox 7">
            <a:extLst>
              <a:ext uri="{FF2B5EF4-FFF2-40B4-BE49-F238E27FC236}">
                <a16:creationId xmlns:a16="http://schemas.microsoft.com/office/drawing/2014/main" id="{D5507A49-30D6-449D-BF99-02D550D61C51}"/>
              </a:ext>
            </a:extLst>
          </p:cNvPr>
          <p:cNvSpPr txBox="1">
            <a:spLocks noChangeArrowheads="1"/>
          </p:cNvSpPr>
          <p:nvPr userDrawn="1"/>
        </p:nvSpPr>
        <p:spPr bwMode="auto">
          <a:xfrm>
            <a:off x="5472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alibri" pitchFamily="34" charset="0"/>
                <a:cs typeface="Arial" charset="0"/>
              </a:rPr>
              <a:t>Copyrights © 2017 Innodatatics Inc. All Rights Reserved</a:t>
            </a:r>
          </a:p>
        </p:txBody>
      </p:sp>
    </p:spTree>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9AD10E1-BBE8-4DFD-B557-B80F89059EC7}"/>
              </a:ext>
            </a:extLst>
          </p:cNvPr>
          <p:cNvSpPr>
            <a:spLocks noGrp="1" noChangeArrowheads="1"/>
          </p:cNvSpPr>
          <p:nvPr>
            <p:ph type="title"/>
          </p:nvPr>
        </p:nvSpPr>
        <p:spPr bwMode="gray">
          <a:xfrm>
            <a:off x="401638" y="579438"/>
            <a:ext cx="834548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3075" name="Rectangle 3">
            <a:extLst>
              <a:ext uri="{FF2B5EF4-FFF2-40B4-BE49-F238E27FC236}">
                <a16:creationId xmlns:a16="http://schemas.microsoft.com/office/drawing/2014/main" id="{CA6B0D0B-A458-49F8-BB94-80509EC76CCD}"/>
              </a:ext>
            </a:extLst>
          </p:cNvPr>
          <p:cNvSpPr>
            <a:spLocks noGrp="1" noChangeArrowheads="1"/>
          </p:cNvSpPr>
          <p:nvPr>
            <p:ph type="body" idx="1"/>
          </p:nvPr>
        </p:nvSpPr>
        <p:spPr bwMode="gray">
          <a:xfrm>
            <a:off x="396875" y="1154113"/>
            <a:ext cx="4008438"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6" name="Text Box 26">
            <a:extLst>
              <a:ext uri="{FF2B5EF4-FFF2-40B4-BE49-F238E27FC236}">
                <a16:creationId xmlns:a16="http://schemas.microsoft.com/office/drawing/2014/main" id="{D8F4390E-E8EB-4ACA-BAB2-C64324B9DBD2}"/>
              </a:ext>
            </a:extLst>
          </p:cNvPr>
          <p:cNvSpPr txBox="1">
            <a:spLocks noChangeArrowheads="1"/>
          </p:cNvSpPr>
          <p:nvPr/>
        </p:nvSpPr>
        <p:spPr bwMode="gray">
          <a:xfrm rot="-5400000">
            <a:off x="8861425" y="6543675"/>
            <a:ext cx="422275" cy="66675"/>
          </a:xfrm>
          <a:prstGeom prst="rect">
            <a:avLst/>
          </a:prstGeom>
          <a:noFill/>
          <a:ln w="12700" algn="ctr">
            <a:noFill/>
            <a:miter lim="800000"/>
            <a:headEnd/>
            <a:tailEnd/>
          </a:ln>
        </p:spPr>
        <p:txBody>
          <a:bodyPr wrap="none" lIns="0" tIns="0" rIns="0" bIns="0"/>
          <a:lstStyle/>
          <a:p>
            <a:pPr defTabSz="712788">
              <a:lnSpc>
                <a:spcPct val="106000"/>
              </a:lnSpc>
              <a:defRPr/>
            </a:pPr>
            <a:endParaRPr lang="en-US" sz="3100">
              <a:solidFill>
                <a:srgbClr val="AFAFAF"/>
              </a:solidFill>
              <a:latin typeface="Arial" charset="0"/>
              <a:cs typeface="Arial" charset="0"/>
            </a:endParaRPr>
          </a:p>
        </p:txBody>
      </p:sp>
      <p:sp>
        <p:nvSpPr>
          <p:cNvPr id="3077" name="Line 35">
            <a:extLst>
              <a:ext uri="{FF2B5EF4-FFF2-40B4-BE49-F238E27FC236}">
                <a16:creationId xmlns:a16="http://schemas.microsoft.com/office/drawing/2014/main" id="{40AAB841-F449-4431-8C49-CD9AA2587277}"/>
              </a:ext>
            </a:extLst>
          </p:cNvPr>
          <p:cNvSpPr>
            <a:spLocks noChangeShapeType="1"/>
          </p:cNvSpPr>
          <p:nvPr/>
        </p:nvSpPr>
        <p:spPr bwMode="gray">
          <a:xfrm>
            <a:off x="469900" y="992188"/>
            <a:ext cx="8504238" cy="0"/>
          </a:xfrm>
          <a:prstGeom prst="line">
            <a:avLst/>
          </a:prstGeom>
          <a:noFill/>
          <a:ln w="12700">
            <a:noFill/>
            <a:round/>
            <a:headEnd/>
            <a:tailEnd/>
          </a:ln>
        </p:spPr>
        <p:txBody>
          <a:bodyPr lIns="57059" tIns="57059" rIns="57059" bIns="57059" anchor="ctr" anchorCtr="1"/>
          <a:lstStyle/>
          <a:p>
            <a:pPr>
              <a:defRPr/>
            </a:pPr>
            <a:endParaRPr lang="en-US">
              <a:latin typeface="Arial" charset="0"/>
              <a:cs typeface="Arial" charset="0"/>
            </a:endParaRPr>
          </a:p>
        </p:txBody>
      </p:sp>
      <p:sp>
        <p:nvSpPr>
          <p:cNvPr id="8" name="Slide Number Placeholder 9">
            <a:extLst>
              <a:ext uri="{FF2B5EF4-FFF2-40B4-BE49-F238E27FC236}">
                <a16:creationId xmlns:a16="http://schemas.microsoft.com/office/drawing/2014/main" id="{E57C9BDB-6C40-4AF6-8B6B-2ECC8B90B6D6}"/>
              </a:ext>
            </a:extLst>
          </p:cNvPr>
          <p:cNvSpPr>
            <a:spLocks/>
          </p:cNvSpPr>
          <p:nvPr/>
        </p:nvSpPr>
        <p:spPr bwMode="gray">
          <a:xfrm>
            <a:off x="414338" y="6670675"/>
            <a:ext cx="268287" cy="92075"/>
          </a:xfrm>
          <a:prstGeom prst="rect">
            <a:avLst/>
          </a:prstGeom>
          <a:noFill/>
          <a:ln w="9525">
            <a:noFill/>
            <a:miter lim="800000"/>
            <a:headEnd/>
            <a:tailEnd/>
          </a:ln>
        </p:spPr>
        <p:txBody>
          <a:bodyPr lIns="0" tIns="0" rIns="0" bIns="0" anchor="b">
            <a:spAutoFit/>
          </a:bodyPr>
          <a:lstStyle>
            <a:lvl1pPr defTabSz="712788">
              <a:defRPr>
                <a:solidFill>
                  <a:schemeClr val="tx1"/>
                </a:solidFill>
                <a:latin typeface="Arial" panose="020B0604020202020204" pitchFamily="34" charset="0"/>
                <a:cs typeface="Arial" panose="020B0604020202020204" pitchFamily="34" charset="0"/>
              </a:defRPr>
            </a:lvl1pPr>
            <a:lvl2pPr marL="742950" indent="-285750" defTabSz="712788">
              <a:defRPr>
                <a:solidFill>
                  <a:schemeClr val="tx1"/>
                </a:solidFill>
                <a:latin typeface="Arial" panose="020B0604020202020204" pitchFamily="34" charset="0"/>
                <a:cs typeface="Arial" panose="020B0604020202020204" pitchFamily="34" charset="0"/>
              </a:defRPr>
            </a:lvl2pPr>
            <a:lvl3pPr marL="1143000" indent="-228600" defTabSz="712788">
              <a:defRPr>
                <a:solidFill>
                  <a:schemeClr val="tx1"/>
                </a:solidFill>
                <a:latin typeface="Arial" panose="020B0604020202020204" pitchFamily="34" charset="0"/>
                <a:cs typeface="Arial" panose="020B0604020202020204" pitchFamily="34" charset="0"/>
              </a:defRPr>
            </a:lvl3pPr>
            <a:lvl4pPr marL="1600200" indent="-228600" defTabSz="712788">
              <a:defRPr>
                <a:solidFill>
                  <a:schemeClr val="tx1"/>
                </a:solidFill>
                <a:latin typeface="Arial" panose="020B0604020202020204" pitchFamily="34" charset="0"/>
                <a:cs typeface="Arial" panose="020B0604020202020204" pitchFamily="34" charset="0"/>
              </a:defRPr>
            </a:lvl4pPr>
            <a:lvl5pPr marL="2057400" indent="-228600" defTabSz="712788">
              <a:defRPr>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47489AE-2B67-4E19-94AE-129031A77F53}" type="slidenum">
              <a:rPr lang="en-US" altLang="en-US" sz="600">
                <a:solidFill>
                  <a:srgbClr val="000000"/>
                </a:solidFill>
              </a:rPr>
              <a:pPr eaLnBrk="1" hangingPunct="1"/>
              <a:t>‹#›</a:t>
            </a:fld>
            <a:endParaRPr lang="en-US" altLang="en-US" sz="600">
              <a:solidFill>
                <a:srgbClr val="000000"/>
              </a:solidFill>
            </a:endParaRPr>
          </a:p>
        </p:txBody>
      </p:sp>
      <p:pic>
        <p:nvPicPr>
          <p:cNvPr id="9" name="Picture 8">
            <a:extLst>
              <a:ext uri="{FF2B5EF4-FFF2-40B4-BE49-F238E27FC236}">
                <a16:creationId xmlns:a16="http://schemas.microsoft.com/office/drawing/2014/main" id="{01BEEF4B-F0B0-4F1F-8D08-6D78767ACE52}"/>
              </a:ext>
            </a:extLst>
          </p:cNvPr>
          <p:cNvPicPr>
            <a:picLocks noChangeAspect="1"/>
          </p:cNvPicPr>
          <p:nvPr userDrawn="1"/>
        </p:nvPicPr>
        <p:blipFill>
          <a:blip r:embed="rId16"/>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80" name="TextBox 11">
            <a:extLst>
              <a:ext uri="{FF2B5EF4-FFF2-40B4-BE49-F238E27FC236}">
                <a16:creationId xmlns:a16="http://schemas.microsoft.com/office/drawing/2014/main" id="{BD19E609-6461-46FF-86CD-DCCA0FC40C8C}"/>
              </a:ext>
            </a:extLst>
          </p:cNvPr>
          <p:cNvSpPr txBox="1">
            <a:spLocks noChangeArrowheads="1"/>
          </p:cNvSpPr>
          <p:nvPr userDrawn="1"/>
        </p:nvSpPr>
        <p:spPr bwMode="auto">
          <a:xfrm>
            <a:off x="53546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Tree>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387" r:id="rId13"/>
    <p:sldLayoutId id="2147484388" r:id="rId14"/>
  </p:sldLayoutIdLst>
  <p:hf sldNum="0" hdr="0" ftr="0" dt="0"/>
  <p:txStyles>
    <p:titleStyle>
      <a:lvl1pPr algn="l" rtl="0" eaLnBrk="0" fontAlgn="base" hangingPunct="0">
        <a:lnSpc>
          <a:spcPct val="106000"/>
        </a:lnSpc>
        <a:spcBef>
          <a:spcPct val="0"/>
        </a:spcBef>
        <a:spcAft>
          <a:spcPct val="0"/>
        </a:spcAft>
        <a:defRPr sz="1200" b="1">
          <a:solidFill>
            <a:schemeClr val="tx1"/>
          </a:solidFill>
          <a:latin typeface="+mj-lt"/>
          <a:ea typeface="+mj-ea"/>
          <a:cs typeface="+mj-cs"/>
        </a:defRPr>
      </a:lvl1pPr>
      <a:lvl2pPr algn="l" rtl="0" eaLnBrk="0" fontAlgn="base" hangingPunct="0">
        <a:lnSpc>
          <a:spcPct val="106000"/>
        </a:lnSpc>
        <a:spcBef>
          <a:spcPct val="0"/>
        </a:spcBef>
        <a:spcAft>
          <a:spcPct val="0"/>
        </a:spcAft>
        <a:defRPr sz="1200" b="1">
          <a:solidFill>
            <a:schemeClr val="tx1"/>
          </a:solidFill>
          <a:latin typeface="Arial" charset="0"/>
        </a:defRPr>
      </a:lvl2pPr>
      <a:lvl3pPr algn="l" rtl="0" eaLnBrk="0" fontAlgn="base" hangingPunct="0">
        <a:lnSpc>
          <a:spcPct val="106000"/>
        </a:lnSpc>
        <a:spcBef>
          <a:spcPct val="0"/>
        </a:spcBef>
        <a:spcAft>
          <a:spcPct val="0"/>
        </a:spcAft>
        <a:defRPr sz="1200" b="1">
          <a:solidFill>
            <a:schemeClr val="tx1"/>
          </a:solidFill>
          <a:latin typeface="Arial" charset="0"/>
        </a:defRPr>
      </a:lvl3pPr>
      <a:lvl4pPr algn="l" rtl="0" eaLnBrk="0" fontAlgn="base" hangingPunct="0">
        <a:lnSpc>
          <a:spcPct val="106000"/>
        </a:lnSpc>
        <a:spcBef>
          <a:spcPct val="0"/>
        </a:spcBef>
        <a:spcAft>
          <a:spcPct val="0"/>
        </a:spcAft>
        <a:defRPr sz="1200" b="1">
          <a:solidFill>
            <a:schemeClr val="tx1"/>
          </a:solidFill>
          <a:latin typeface="Arial" charset="0"/>
        </a:defRPr>
      </a:lvl4pPr>
      <a:lvl5pPr algn="l" rtl="0" eaLnBrk="0" fontAlgn="base" hangingPunct="0">
        <a:lnSpc>
          <a:spcPct val="106000"/>
        </a:lnSpc>
        <a:spcBef>
          <a:spcPct val="0"/>
        </a:spcBef>
        <a:spcAft>
          <a:spcPct val="0"/>
        </a:spcAft>
        <a:defRPr sz="1200" b="1">
          <a:solidFill>
            <a:schemeClr val="tx1"/>
          </a:solidFill>
          <a:latin typeface="Arial" charset="0"/>
        </a:defRPr>
      </a:lvl5pPr>
      <a:lvl6pPr marL="356616" algn="l" rtl="0" eaLnBrk="1" fontAlgn="base" hangingPunct="1">
        <a:lnSpc>
          <a:spcPct val="106000"/>
        </a:lnSpc>
        <a:spcBef>
          <a:spcPct val="0"/>
        </a:spcBef>
        <a:spcAft>
          <a:spcPct val="0"/>
        </a:spcAft>
        <a:defRPr sz="1200" b="1">
          <a:solidFill>
            <a:schemeClr val="tx1"/>
          </a:solidFill>
          <a:latin typeface="Arial" charset="0"/>
        </a:defRPr>
      </a:lvl6pPr>
      <a:lvl7pPr marL="713232" algn="l" rtl="0" eaLnBrk="1" fontAlgn="base" hangingPunct="1">
        <a:lnSpc>
          <a:spcPct val="106000"/>
        </a:lnSpc>
        <a:spcBef>
          <a:spcPct val="0"/>
        </a:spcBef>
        <a:spcAft>
          <a:spcPct val="0"/>
        </a:spcAft>
        <a:defRPr sz="1200" b="1">
          <a:solidFill>
            <a:schemeClr val="tx1"/>
          </a:solidFill>
          <a:latin typeface="Arial" charset="0"/>
        </a:defRPr>
      </a:lvl7pPr>
      <a:lvl8pPr marL="1069848" algn="l" rtl="0" eaLnBrk="1" fontAlgn="base" hangingPunct="1">
        <a:lnSpc>
          <a:spcPct val="106000"/>
        </a:lnSpc>
        <a:spcBef>
          <a:spcPct val="0"/>
        </a:spcBef>
        <a:spcAft>
          <a:spcPct val="0"/>
        </a:spcAft>
        <a:defRPr sz="1200" b="1">
          <a:solidFill>
            <a:schemeClr val="tx1"/>
          </a:solidFill>
          <a:latin typeface="Arial" charset="0"/>
        </a:defRPr>
      </a:lvl8pPr>
      <a:lvl9pPr marL="1426464" algn="l" rtl="0" eaLnBrk="1" fontAlgn="base" hangingPunct="1">
        <a:lnSpc>
          <a:spcPct val="106000"/>
        </a:lnSpc>
        <a:spcBef>
          <a:spcPct val="0"/>
        </a:spcBef>
        <a:spcAft>
          <a:spcPct val="0"/>
        </a:spcAft>
        <a:defRPr sz="1200" b="1">
          <a:solidFill>
            <a:schemeClr val="tx1"/>
          </a:solidFill>
          <a:latin typeface="Arial" charset="0"/>
        </a:defRPr>
      </a:lvl9pPr>
    </p:titleStyle>
    <p:bodyStyle>
      <a:lvl1pPr marL="266700" indent="-266700" algn="l" rtl="0" eaLnBrk="0" fontAlgn="base" hangingPunct="0">
        <a:lnSpc>
          <a:spcPct val="106000"/>
        </a:lnSpc>
        <a:spcBef>
          <a:spcPct val="80000"/>
        </a:spcBef>
        <a:spcAft>
          <a:spcPct val="0"/>
        </a:spcAft>
        <a:buClr>
          <a:schemeClr val="tx1"/>
        </a:buClr>
        <a:buSzPct val="80000"/>
        <a:buFont typeface="Wingdings" panose="05000000000000000000" pitchFamily="2" charset="2"/>
        <a:buChar char="•"/>
        <a:defRPr sz="900">
          <a:solidFill>
            <a:schemeClr val="tx1"/>
          </a:solidFill>
          <a:latin typeface="+mn-lt"/>
          <a:ea typeface="+mn-ea"/>
          <a:cs typeface="+mn-cs"/>
        </a:defRPr>
      </a:lvl1pPr>
      <a:lvl2pPr marL="131763" indent="-130175" algn="l" rtl="0" eaLnBrk="0" fontAlgn="base" hangingPunct="0">
        <a:lnSpc>
          <a:spcPct val="106000"/>
        </a:lnSpc>
        <a:spcBef>
          <a:spcPct val="80000"/>
        </a:spcBef>
        <a:spcAft>
          <a:spcPct val="0"/>
        </a:spcAft>
        <a:buClr>
          <a:schemeClr val="tx1"/>
        </a:buClr>
        <a:buFont typeface="Wingdings 2" panose="05020102010507070707" pitchFamily="18" charset="2"/>
        <a:buChar char="¡"/>
        <a:defRPr sz="900">
          <a:solidFill>
            <a:schemeClr val="tx1"/>
          </a:solidFill>
          <a:latin typeface="+mn-lt"/>
        </a:defRPr>
      </a:lvl2pPr>
      <a:lvl3pPr marL="268288" indent="-134938" algn="l" rtl="0" eaLnBrk="0" fontAlgn="base" hangingPunct="0">
        <a:lnSpc>
          <a:spcPct val="106000"/>
        </a:lnSpc>
        <a:spcBef>
          <a:spcPct val="40000"/>
        </a:spcBef>
        <a:spcAft>
          <a:spcPct val="0"/>
        </a:spcAft>
        <a:buClr>
          <a:schemeClr val="tx1"/>
        </a:buClr>
        <a:buFont typeface="Arial" panose="020B0604020202020204" pitchFamily="34" charset="0"/>
        <a:buChar char="–"/>
        <a:defRPr sz="800">
          <a:solidFill>
            <a:schemeClr val="tx1"/>
          </a:solidFill>
          <a:latin typeface="+mn-lt"/>
        </a:defRPr>
      </a:lvl3pPr>
      <a:lvl4pPr marL="403225" indent="-133350" algn="l" rtl="0" eaLnBrk="0" fontAlgn="base" hangingPunct="0">
        <a:lnSpc>
          <a:spcPct val="106000"/>
        </a:lnSpc>
        <a:spcBef>
          <a:spcPct val="20000"/>
        </a:spcBef>
        <a:spcAft>
          <a:spcPct val="0"/>
        </a:spcAft>
        <a:buClr>
          <a:schemeClr val="tx1"/>
        </a:buClr>
        <a:buChar char="•"/>
        <a:defRPr sz="800">
          <a:solidFill>
            <a:schemeClr val="tx1"/>
          </a:solidFill>
          <a:latin typeface="+mn-lt"/>
        </a:defRPr>
      </a:lvl4pPr>
      <a:lvl5pPr marL="1127125" indent="-184150" algn="l" rtl="0" eaLnBrk="0" fontAlgn="base" hangingPunct="0">
        <a:spcBef>
          <a:spcPct val="20000"/>
        </a:spcBef>
        <a:spcAft>
          <a:spcPct val="0"/>
        </a:spcAft>
        <a:buClr>
          <a:schemeClr val="tx1"/>
        </a:buClr>
        <a:buChar char="–"/>
        <a:defRPr sz="900">
          <a:solidFill>
            <a:schemeClr val="tx1"/>
          </a:solidFill>
          <a:latin typeface="+mn-lt"/>
        </a:defRPr>
      </a:lvl5pPr>
      <a:lvl6pPr marL="1484662" indent="-184500" algn="l" rtl="0" eaLnBrk="1" fontAlgn="base" hangingPunct="1">
        <a:spcBef>
          <a:spcPct val="20000"/>
        </a:spcBef>
        <a:spcAft>
          <a:spcPct val="0"/>
        </a:spcAft>
        <a:buClr>
          <a:schemeClr val="tx1"/>
        </a:buClr>
        <a:buChar char="–"/>
        <a:defRPr sz="900">
          <a:solidFill>
            <a:schemeClr val="tx1"/>
          </a:solidFill>
          <a:latin typeface="+mn-lt"/>
        </a:defRPr>
      </a:lvl6pPr>
      <a:lvl7pPr marL="1841278" indent="-184500" algn="l" rtl="0" eaLnBrk="1" fontAlgn="base" hangingPunct="1">
        <a:spcBef>
          <a:spcPct val="20000"/>
        </a:spcBef>
        <a:spcAft>
          <a:spcPct val="0"/>
        </a:spcAft>
        <a:buClr>
          <a:schemeClr val="tx1"/>
        </a:buClr>
        <a:buChar char="–"/>
        <a:defRPr sz="900">
          <a:solidFill>
            <a:schemeClr val="tx1"/>
          </a:solidFill>
          <a:latin typeface="+mn-lt"/>
        </a:defRPr>
      </a:lvl7pPr>
      <a:lvl8pPr marL="2197894" indent="-184500" algn="l" rtl="0" eaLnBrk="1" fontAlgn="base" hangingPunct="1">
        <a:spcBef>
          <a:spcPct val="20000"/>
        </a:spcBef>
        <a:spcAft>
          <a:spcPct val="0"/>
        </a:spcAft>
        <a:buClr>
          <a:schemeClr val="tx1"/>
        </a:buClr>
        <a:buChar char="–"/>
        <a:defRPr sz="900">
          <a:solidFill>
            <a:schemeClr val="tx1"/>
          </a:solidFill>
          <a:latin typeface="+mn-lt"/>
        </a:defRPr>
      </a:lvl8pPr>
      <a:lvl9pPr marL="2554510" indent="-184500" algn="l" rtl="0" eaLnBrk="1" fontAlgn="base" hangingPunct="1">
        <a:spcBef>
          <a:spcPct val="20000"/>
        </a:spcBef>
        <a:spcAft>
          <a:spcPct val="0"/>
        </a:spcAft>
        <a:buClr>
          <a:schemeClr val="tx1"/>
        </a:buClr>
        <a:buChar char="–"/>
        <a:defRPr sz="900">
          <a:solidFill>
            <a:schemeClr val="tx1"/>
          </a:solidFill>
          <a:latin typeface="+mn-lt"/>
        </a:defRPr>
      </a:lvl9pPr>
    </p:bodyStyle>
    <p:other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6" descr="DAI_Master4.jpg">
            <a:extLst>
              <a:ext uri="{FF2B5EF4-FFF2-40B4-BE49-F238E27FC236}">
                <a16:creationId xmlns:a16="http://schemas.microsoft.com/office/drawing/2014/main" id="{D203E3FA-3B79-415E-9E7B-68FE8B893ACA}"/>
              </a:ext>
            </a:extLst>
          </p:cNvPr>
          <p:cNvPicPr>
            <a:picLocks noChangeAspect="1"/>
          </p:cNvPicPr>
          <p:nvPr userDrawn="1">
            <p:custDataLst>
              <p:tags r:id="rId16"/>
            </p:custDataLst>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Placeholder 2">
            <a:extLst>
              <a:ext uri="{FF2B5EF4-FFF2-40B4-BE49-F238E27FC236}">
                <a16:creationId xmlns:a16="http://schemas.microsoft.com/office/drawing/2014/main" id="{B53E4A78-27BF-4FD2-BBE4-D45C3647258C}"/>
              </a:ext>
            </a:extLst>
          </p:cNvPr>
          <p:cNvSpPr>
            <a:spLocks noGrp="1"/>
          </p:cNvSpPr>
          <p:nvPr>
            <p:ph type="body" idx="1"/>
          </p:nvPr>
        </p:nvSpPr>
        <p:spPr bwMode="auto">
          <a:xfrm>
            <a:off x="493713" y="822325"/>
            <a:ext cx="8120062"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First level</a:t>
            </a:r>
          </a:p>
          <a:p>
            <a:pPr lvl="2"/>
            <a:r>
              <a:rPr lang="en-US" altLang="en-US"/>
              <a:t>Second level</a:t>
            </a:r>
          </a:p>
          <a:p>
            <a:pPr lvl="3"/>
            <a:r>
              <a:rPr lang="en-US" altLang="en-US"/>
              <a:t>Third level</a:t>
            </a:r>
          </a:p>
          <a:p>
            <a:pPr lvl="4"/>
            <a:r>
              <a:rPr lang="en-US" altLang="en-US"/>
              <a:t>Fourth level</a:t>
            </a:r>
          </a:p>
        </p:txBody>
      </p:sp>
      <p:sp>
        <p:nvSpPr>
          <p:cNvPr id="4100" name="Title Placeholder 7">
            <a:extLst>
              <a:ext uri="{FF2B5EF4-FFF2-40B4-BE49-F238E27FC236}">
                <a16:creationId xmlns:a16="http://schemas.microsoft.com/office/drawing/2014/main" id="{B0B617D2-2B16-47D6-958B-9633A0D713E2}"/>
              </a:ext>
            </a:extLst>
          </p:cNvPr>
          <p:cNvSpPr>
            <a:spLocks noGrp="1"/>
          </p:cNvSpPr>
          <p:nvPr>
            <p:ph type="title"/>
          </p:nvPr>
        </p:nvSpPr>
        <p:spPr bwMode="auto">
          <a:xfrm>
            <a:off x="228600" y="192088"/>
            <a:ext cx="800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4445" r:id="rId1"/>
    <p:sldLayoutId id="2147484389" r:id="rId2"/>
    <p:sldLayoutId id="2147484390" r:id="rId3"/>
    <p:sldLayoutId id="2147484446" r:id="rId4"/>
    <p:sldLayoutId id="2147484447" r:id="rId5"/>
    <p:sldLayoutId id="2147484448" r:id="rId6"/>
    <p:sldLayoutId id="2147484449" r:id="rId7"/>
    <p:sldLayoutId id="2147484450" r:id="rId8"/>
    <p:sldLayoutId id="2147484391" r:id="rId9"/>
    <p:sldLayoutId id="2147484392" r:id="rId10"/>
    <p:sldLayoutId id="2147484393" r:id="rId11"/>
    <p:sldLayoutId id="2147484451" r:id="rId12"/>
    <p:sldLayoutId id="2147484394" r:id="rId13"/>
    <p:sldLayoutId id="2147484395" r:id="rId14"/>
  </p:sldLayoutIdLst>
  <p:hf hdr="0" dt="0"/>
  <p:txStyles>
    <p:titleStyle>
      <a:lvl1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pitchFamily="34" charset="0"/>
          <a:ea typeface="+mj-ea"/>
          <a:cs typeface="Arial" pitchFamily="34" charset="0"/>
        </a:defRPr>
      </a:lvl1pPr>
      <a:lvl2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2pPr>
      <a:lvl3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3pPr>
      <a:lvl4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4pPr>
      <a:lvl5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5pPr>
      <a:lvl6pPr marL="391509" algn="l" defTabSz="872739" rtl="0" eaLnBrk="0" fontAlgn="base" hangingPunct="0">
        <a:lnSpc>
          <a:spcPts val="2911"/>
        </a:lnSpc>
        <a:spcBef>
          <a:spcPct val="0"/>
        </a:spcBef>
        <a:spcAft>
          <a:spcPct val="0"/>
        </a:spcAft>
        <a:defRPr sz="2100" b="1">
          <a:solidFill>
            <a:schemeClr val="tx2"/>
          </a:solidFill>
          <a:latin typeface="Arial" charset="0"/>
        </a:defRPr>
      </a:lvl6pPr>
      <a:lvl7pPr marL="783018" algn="l" defTabSz="872739" rtl="0" eaLnBrk="0" fontAlgn="base" hangingPunct="0">
        <a:lnSpc>
          <a:spcPts val="2911"/>
        </a:lnSpc>
        <a:spcBef>
          <a:spcPct val="0"/>
        </a:spcBef>
        <a:spcAft>
          <a:spcPct val="0"/>
        </a:spcAft>
        <a:defRPr sz="2100" b="1">
          <a:solidFill>
            <a:schemeClr val="tx2"/>
          </a:solidFill>
          <a:latin typeface="Arial" charset="0"/>
        </a:defRPr>
      </a:lvl7pPr>
      <a:lvl8pPr marL="1174527" algn="l" defTabSz="872739" rtl="0" eaLnBrk="0" fontAlgn="base" hangingPunct="0">
        <a:lnSpc>
          <a:spcPts val="2911"/>
        </a:lnSpc>
        <a:spcBef>
          <a:spcPct val="0"/>
        </a:spcBef>
        <a:spcAft>
          <a:spcPct val="0"/>
        </a:spcAft>
        <a:defRPr sz="2100" b="1">
          <a:solidFill>
            <a:schemeClr val="tx2"/>
          </a:solidFill>
          <a:latin typeface="Arial" charset="0"/>
        </a:defRPr>
      </a:lvl8pPr>
      <a:lvl9pPr marL="1566035" algn="l" defTabSz="872739" rtl="0" eaLnBrk="0" fontAlgn="base" hangingPunct="0">
        <a:lnSpc>
          <a:spcPts val="2911"/>
        </a:lnSpc>
        <a:spcBef>
          <a:spcPct val="0"/>
        </a:spcBef>
        <a:spcAft>
          <a:spcPct val="0"/>
        </a:spcAft>
        <a:defRPr sz="2100" b="1">
          <a:solidFill>
            <a:schemeClr val="tx2"/>
          </a:solidFill>
          <a:latin typeface="Arial" charset="0"/>
        </a:defRPr>
      </a:lvl9pPr>
    </p:titleStyle>
    <p:bodyStyle>
      <a:lvl1pPr marL="342900" indent="-342900" algn="l" defTabSz="871538" rtl="0" eaLnBrk="0" fontAlgn="base" hangingPunct="0">
        <a:spcBef>
          <a:spcPct val="0"/>
        </a:spcBef>
        <a:spcAft>
          <a:spcPts val="263"/>
        </a:spcAft>
        <a:buFont typeface="Arial" panose="020B0604020202020204" pitchFamily="34" charset="0"/>
        <a:buChar char="•"/>
        <a:defRPr sz="1600">
          <a:solidFill>
            <a:srgbClr val="002776"/>
          </a:solidFill>
          <a:latin typeface="+mn-lt"/>
          <a:ea typeface="+mn-ea"/>
          <a:cs typeface="Arial" pitchFamily="34" charset="0"/>
        </a:defRPr>
      </a:lvl1pPr>
      <a:lvl2pPr marL="173038" indent="-173038" algn="l" defTabSz="871538" rtl="0" eaLnBrk="0" fontAlgn="base" hangingPunct="0">
        <a:spcBef>
          <a:spcPct val="0"/>
        </a:spcBef>
        <a:spcAft>
          <a:spcPts val="263"/>
        </a:spcAft>
        <a:buClr>
          <a:srgbClr val="00A1DE"/>
        </a:buClr>
        <a:buFont typeface="Arial" panose="020B0604020202020204" pitchFamily="34" charset="0"/>
        <a:buChar char="•"/>
        <a:defRPr sz="1600">
          <a:solidFill>
            <a:srgbClr val="002776"/>
          </a:solidFill>
          <a:latin typeface="+mn-lt"/>
          <a:cs typeface="Arial" pitchFamily="34" charset="0"/>
        </a:defRPr>
      </a:lvl2pPr>
      <a:lvl3pPr marL="347663" indent="-174625" algn="l" defTabSz="871538" rtl="0" eaLnBrk="0" fontAlgn="base" hangingPunct="0">
        <a:spcBef>
          <a:spcPct val="0"/>
        </a:spcBef>
        <a:spcAft>
          <a:spcPts val="263"/>
        </a:spcAft>
        <a:buClr>
          <a:srgbClr val="00A1DE"/>
        </a:buClr>
        <a:buFont typeface="Arial" panose="020B0604020202020204" pitchFamily="34" charset="0"/>
        <a:buChar char="‒"/>
        <a:defRPr sz="1600">
          <a:solidFill>
            <a:srgbClr val="002776"/>
          </a:solidFill>
          <a:latin typeface="+mn-lt"/>
          <a:cs typeface="Arial" pitchFamily="34" charset="0"/>
        </a:defRPr>
      </a:lvl3pPr>
      <a:lvl4pPr marL="514350" indent="-166688" algn="l" defTabSz="871538" rtl="0" eaLnBrk="0" fontAlgn="base" hangingPunct="0">
        <a:spcBef>
          <a:spcPct val="0"/>
        </a:spcBef>
        <a:spcAft>
          <a:spcPts val="513"/>
        </a:spcAft>
        <a:buClr>
          <a:srgbClr val="00A1DE"/>
        </a:buClr>
        <a:buFont typeface="Wingdings" panose="05000000000000000000" pitchFamily="2" charset="2"/>
        <a:buChar char="Ø"/>
        <a:defRPr sz="1600">
          <a:solidFill>
            <a:srgbClr val="002776"/>
          </a:solidFill>
          <a:latin typeface="+mn-lt"/>
          <a:cs typeface="Arial" pitchFamily="34" charset="0"/>
        </a:defRPr>
      </a:lvl4pPr>
      <a:lvl5pPr marL="685800" indent="-169863" algn="l" defTabSz="871538" rtl="0" eaLnBrk="0" fontAlgn="base" hangingPunct="0">
        <a:spcBef>
          <a:spcPct val="0"/>
        </a:spcBef>
        <a:spcAft>
          <a:spcPts val="513"/>
        </a:spcAft>
        <a:buClr>
          <a:srgbClr val="00A1DE"/>
        </a:buClr>
        <a:buFont typeface="Courier New" panose="02070309020205020404" pitchFamily="49" charset="0"/>
        <a:buChar char="o"/>
        <a:defRPr sz="1600">
          <a:solidFill>
            <a:srgbClr val="002776"/>
          </a:solidFill>
          <a:latin typeface="+mn-lt"/>
          <a:cs typeface="Arial" pitchFamily="34" charset="0"/>
        </a:defRPr>
      </a:lvl5pPr>
      <a:lvl6pPr marL="1071212" indent="-164488" algn="l" defTabSz="872739" rtl="0" eaLnBrk="0" fontAlgn="base" hangingPunct="0">
        <a:spcBef>
          <a:spcPct val="0"/>
        </a:spcBef>
        <a:spcAft>
          <a:spcPts val="513"/>
        </a:spcAft>
        <a:buFont typeface="Arial" charset="0"/>
        <a:buChar char="‒"/>
        <a:defRPr>
          <a:solidFill>
            <a:schemeClr val="tx2"/>
          </a:solidFill>
          <a:latin typeface="+mn-lt"/>
        </a:defRPr>
      </a:lvl6pPr>
      <a:lvl7pPr marL="1462720" indent="-164488" algn="l" defTabSz="872739" rtl="0" eaLnBrk="0" fontAlgn="base" hangingPunct="0">
        <a:spcBef>
          <a:spcPct val="0"/>
        </a:spcBef>
        <a:spcAft>
          <a:spcPts val="513"/>
        </a:spcAft>
        <a:buFont typeface="Arial" charset="0"/>
        <a:buChar char="‒"/>
        <a:defRPr>
          <a:solidFill>
            <a:schemeClr val="tx2"/>
          </a:solidFill>
          <a:latin typeface="+mn-lt"/>
        </a:defRPr>
      </a:lvl7pPr>
      <a:lvl8pPr marL="1854230" indent="-164488" algn="l" defTabSz="872739" rtl="0" eaLnBrk="0" fontAlgn="base" hangingPunct="0">
        <a:spcBef>
          <a:spcPct val="0"/>
        </a:spcBef>
        <a:spcAft>
          <a:spcPts val="513"/>
        </a:spcAft>
        <a:buFont typeface="Arial" charset="0"/>
        <a:buChar char="‒"/>
        <a:defRPr>
          <a:solidFill>
            <a:schemeClr val="tx2"/>
          </a:solidFill>
          <a:latin typeface="+mn-lt"/>
        </a:defRPr>
      </a:lvl8pPr>
      <a:lvl9pPr marL="2245739" indent="-164488" algn="l" defTabSz="872739" rtl="0" eaLnBrk="0" fontAlgn="base" hangingPunct="0">
        <a:spcBef>
          <a:spcPct val="0"/>
        </a:spcBef>
        <a:spcAft>
          <a:spcPts val="513"/>
        </a:spcAft>
        <a:buFont typeface="Arial" charset="0"/>
        <a:buChar char="‒"/>
        <a:defRPr>
          <a:solidFill>
            <a:schemeClr val="tx2"/>
          </a:solidFill>
          <a:latin typeface="+mn-lt"/>
        </a:defRPr>
      </a:lvl9pPr>
    </p:bodyStyle>
    <p:otherStyle>
      <a:defPPr>
        <a:defRPr lang="en-US"/>
      </a:defPPr>
      <a:lvl1pPr marL="0" algn="l" defTabSz="783018" rtl="0" eaLnBrk="1" latinLnBrk="0" hangingPunct="1">
        <a:defRPr sz="1500" kern="1200">
          <a:solidFill>
            <a:schemeClr val="tx1"/>
          </a:solidFill>
          <a:latin typeface="+mn-lt"/>
          <a:ea typeface="+mn-ea"/>
          <a:cs typeface="+mn-cs"/>
        </a:defRPr>
      </a:lvl1pPr>
      <a:lvl2pPr marL="391509" algn="l" defTabSz="783018" rtl="0" eaLnBrk="1" latinLnBrk="0" hangingPunct="1">
        <a:defRPr sz="1500" kern="1200">
          <a:solidFill>
            <a:schemeClr val="tx1"/>
          </a:solidFill>
          <a:latin typeface="+mn-lt"/>
          <a:ea typeface="+mn-ea"/>
          <a:cs typeface="+mn-cs"/>
        </a:defRPr>
      </a:lvl2pPr>
      <a:lvl3pPr marL="783018" algn="l" defTabSz="783018" rtl="0" eaLnBrk="1" latinLnBrk="0" hangingPunct="1">
        <a:defRPr sz="1500" kern="1200">
          <a:solidFill>
            <a:schemeClr val="tx1"/>
          </a:solidFill>
          <a:latin typeface="+mn-lt"/>
          <a:ea typeface="+mn-ea"/>
          <a:cs typeface="+mn-cs"/>
        </a:defRPr>
      </a:lvl3pPr>
      <a:lvl4pPr marL="1174527" algn="l" defTabSz="783018" rtl="0" eaLnBrk="1" latinLnBrk="0" hangingPunct="1">
        <a:defRPr sz="1500" kern="1200">
          <a:solidFill>
            <a:schemeClr val="tx1"/>
          </a:solidFill>
          <a:latin typeface="+mn-lt"/>
          <a:ea typeface="+mn-ea"/>
          <a:cs typeface="+mn-cs"/>
        </a:defRPr>
      </a:lvl4pPr>
      <a:lvl5pPr marL="1566035" algn="l" defTabSz="783018" rtl="0" eaLnBrk="1" latinLnBrk="0" hangingPunct="1">
        <a:defRPr sz="1500" kern="1200">
          <a:solidFill>
            <a:schemeClr val="tx1"/>
          </a:solidFill>
          <a:latin typeface="+mn-lt"/>
          <a:ea typeface="+mn-ea"/>
          <a:cs typeface="+mn-cs"/>
        </a:defRPr>
      </a:lvl5pPr>
      <a:lvl6pPr marL="1957544" algn="l" defTabSz="783018" rtl="0" eaLnBrk="1" latinLnBrk="0" hangingPunct="1">
        <a:defRPr sz="1500" kern="1200">
          <a:solidFill>
            <a:schemeClr val="tx1"/>
          </a:solidFill>
          <a:latin typeface="+mn-lt"/>
          <a:ea typeface="+mn-ea"/>
          <a:cs typeface="+mn-cs"/>
        </a:defRPr>
      </a:lvl6pPr>
      <a:lvl7pPr marL="2349054" algn="l" defTabSz="783018" rtl="0" eaLnBrk="1" latinLnBrk="0" hangingPunct="1">
        <a:defRPr sz="1500" kern="1200">
          <a:solidFill>
            <a:schemeClr val="tx1"/>
          </a:solidFill>
          <a:latin typeface="+mn-lt"/>
          <a:ea typeface="+mn-ea"/>
          <a:cs typeface="+mn-cs"/>
        </a:defRPr>
      </a:lvl7pPr>
      <a:lvl8pPr marL="2740562" algn="l" defTabSz="783018" rtl="0" eaLnBrk="1" latinLnBrk="0" hangingPunct="1">
        <a:defRPr sz="1500" kern="1200">
          <a:solidFill>
            <a:schemeClr val="tx1"/>
          </a:solidFill>
          <a:latin typeface="+mn-lt"/>
          <a:ea typeface="+mn-ea"/>
          <a:cs typeface="+mn-cs"/>
        </a:defRPr>
      </a:lvl8pPr>
      <a:lvl9pPr marL="3132072" algn="l" defTabSz="783018"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10.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2.xml" /><Relationship Id="rId5" Type="http://schemas.openxmlformats.org/officeDocument/2006/relationships/image" Target="../media/image23.png" /><Relationship Id="rId4" Type="http://schemas.openxmlformats.org/officeDocument/2006/relationships/image" Target="../media/image22.png" /></Relationships>
</file>

<file path=ppt/slides/_rels/slide13.xml.rels><?xml version="1.0" encoding="UTF-8" standalone="yes"?>
<Relationships xmlns="http://schemas.openxmlformats.org/package/2006/relationships"><Relationship Id="rId3" Type="http://schemas.openxmlformats.org/officeDocument/2006/relationships/image" Target="../media/image25.png" /><Relationship Id="rId7" Type="http://schemas.openxmlformats.org/officeDocument/2006/relationships/image" Target="../media/image29.png" /><Relationship Id="rId2" Type="http://schemas.openxmlformats.org/officeDocument/2006/relationships/image" Target="../media/image24.png" /><Relationship Id="rId1" Type="http://schemas.openxmlformats.org/officeDocument/2006/relationships/slideLayout" Target="../slideLayouts/slideLayout2.xml" /><Relationship Id="rId6" Type="http://schemas.openxmlformats.org/officeDocument/2006/relationships/image" Target="../media/image28.png" /><Relationship Id="rId5" Type="http://schemas.openxmlformats.org/officeDocument/2006/relationships/image" Target="../media/image27.png" /><Relationship Id="rId4" Type="http://schemas.openxmlformats.org/officeDocument/2006/relationships/image" Target="../media/image26.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 Id="rId4" Type="http://schemas.openxmlformats.org/officeDocument/2006/relationships/image" Target="../media/image13.png" /></Relationships>
</file>

<file path=ppt/slides/_rels/slide8.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4">
            <a:extLst>
              <a:ext uri="{FF2B5EF4-FFF2-40B4-BE49-F238E27FC236}">
                <a16:creationId xmlns:a16="http://schemas.microsoft.com/office/drawing/2014/main" id="{4ED8A015-C51D-480A-A643-A073CDBEDAA6}"/>
              </a:ext>
            </a:extLst>
          </p:cNvPr>
          <p:cNvSpPr txBox="1">
            <a:spLocks/>
          </p:cNvSpPr>
          <p:nvPr/>
        </p:nvSpPr>
        <p:spPr bwMode="gray">
          <a:xfrm>
            <a:off x="898359" y="2197768"/>
            <a:ext cx="7684168" cy="1231232"/>
          </a:xfrm>
          <a:prstGeom prst="rect">
            <a:avLst/>
          </a:prstGeom>
          <a:solidFill>
            <a:schemeClr val="bg2">
              <a:lumMod val="20000"/>
              <a:lumOff val="80000"/>
            </a:schemeClr>
          </a:solidFill>
          <a:ln w="9525">
            <a:solidFill>
              <a:schemeClr val="tx2"/>
            </a:solidFill>
            <a:miter lim="800000"/>
            <a:headEnd/>
            <a:tailEnd/>
          </a:ln>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eaLnBrk="1" hangingPunct="1"/>
            <a:r>
              <a:rPr lang="en-US" altLang="en-US" sz="3200" b="1" dirty="0">
                <a:solidFill>
                  <a:schemeClr val="accent1"/>
                </a:solidFill>
                <a:latin typeface="Verdana" panose="020B0604030504040204" pitchFamily="34" charset="0"/>
              </a:rPr>
              <a:t>Predicting the term </a:t>
            </a:r>
            <a:r>
              <a:rPr lang="en-IN" altLang="en-US" sz="3200" b="1" dirty="0">
                <a:solidFill>
                  <a:schemeClr val="accent1"/>
                </a:solidFill>
                <a:latin typeface="Verdana" panose="020B0604030504040204" pitchFamily="34" charset="0"/>
              </a:rPr>
              <a:t>deposition</a:t>
            </a:r>
            <a:r>
              <a:rPr lang="en-US" altLang="en-US" sz="3200" b="1" dirty="0">
                <a:solidFill>
                  <a:schemeClr val="accent1"/>
                </a:solidFill>
                <a:latin typeface="Verdana" panose="020B0604030504040204" pitchFamily="34" charset="0"/>
              </a:rPr>
              <a:t> subscription</a:t>
            </a:r>
            <a:endParaRPr lang="en-IN" altLang="en-US" sz="3200" b="1" dirty="0">
              <a:solidFill>
                <a:schemeClr val="accent1"/>
              </a:solidFill>
              <a:latin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E0DCC3-556A-4A77-A3DC-D0D97AA7210D}"/>
              </a:ext>
            </a:extLst>
          </p:cNvPr>
          <p:cNvSpPr txBox="1"/>
          <p:nvPr/>
        </p:nvSpPr>
        <p:spPr>
          <a:xfrm>
            <a:off x="272180" y="5817289"/>
            <a:ext cx="8474255" cy="738664"/>
          </a:xfrm>
          <a:prstGeom prst="rect">
            <a:avLst/>
          </a:prstGeom>
          <a:noFill/>
          <a:ln>
            <a:solidFill>
              <a:schemeClr val="tx1"/>
            </a:solidFill>
          </a:ln>
        </p:spPr>
        <p:txBody>
          <a:bodyPr wrap="square" rtlCol="0">
            <a:spAutoFit/>
          </a:bodyPr>
          <a:lstStyle/>
          <a:p>
            <a:r>
              <a:rPr lang="en-US" sz="1400" dirty="0"/>
              <a:t>1)The above plot represents the scatter plot for numeric features in the data set. A </a:t>
            </a:r>
            <a:r>
              <a:rPr lang="en-US" sz="1400" b="1" dirty="0" err="1"/>
              <a:t>pairplot</a:t>
            </a:r>
            <a:r>
              <a:rPr lang="en-US" sz="1400" dirty="0"/>
              <a:t> plot a pairwise relationships in a dataset. A “</a:t>
            </a:r>
            <a:r>
              <a:rPr lang="en-US" sz="1400" b="1" dirty="0" err="1"/>
              <a:t>pairplot</a:t>
            </a:r>
            <a:r>
              <a:rPr lang="en-US" sz="1400" dirty="0"/>
              <a:t>” is also known as a scatterplot, in which one variable in the same data row is matched with another variable's value,.</a:t>
            </a:r>
            <a:endParaRPr lang="en-IN" sz="1400" b="1" dirty="0"/>
          </a:p>
        </p:txBody>
      </p:sp>
      <p:pic>
        <p:nvPicPr>
          <p:cNvPr id="6" name="Picture 5">
            <a:extLst>
              <a:ext uri="{FF2B5EF4-FFF2-40B4-BE49-F238E27FC236}">
                <a16:creationId xmlns:a16="http://schemas.microsoft.com/office/drawing/2014/main" id="{04CF67B2-75BF-44F1-98D4-DF5931A8C26A}"/>
              </a:ext>
            </a:extLst>
          </p:cNvPr>
          <p:cNvPicPr/>
          <p:nvPr/>
        </p:nvPicPr>
        <p:blipFill>
          <a:blip r:embed="rId2"/>
          <a:stretch>
            <a:fillRect/>
          </a:stretch>
        </p:blipFill>
        <p:spPr>
          <a:xfrm>
            <a:off x="437322" y="596582"/>
            <a:ext cx="8044069" cy="4956079"/>
          </a:xfrm>
          <a:prstGeom prst="rect">
            <a:avLst/>
          </a:prstGeom>
          <a:ln>
            <a:solidFill>
              <a:schemeClr val="tx1"/>
            </a:solidFill>
          </a:ln>
        </p:spPr>
      </p:pic>
      <p:sp>
        <p:nvSpPr>
          <p:cNvPr id="9" name="TextBox 8">
            <a:extLst>
              <a:ext uri="{FF2B5EF4-FFF2-40B4-BE49-F238E27FC236}">
                <a16:creationId xmlns:a16="http://schemas.microsoft.com/office/drawing/2014/main" id="{0F0E0BF9-44DE-4A5E-8EAF-5CADB80E1869}"/>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spTree>
    <p:extLst>
      <p:ext uri="{BB962C8B-B14F-4D97-AF65-F5344CB8AC3E}">
        <p14:creationId xmlns:p14="http://schemas.microsoft.com/office/powerpoint/2010/main" val="3904805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sp>
        <p:nvSpPr>
          <p:cNvPr id="9" name="TextBox 8">
            <a:extLst>
              <a:ext uri="{FF2B5EF4-FFF2-40B4-BE49-F238E27FC236}">
                <a16:creationId xmlns:a16="http://schemas.microsoft.com/office/drawing/2014/main" id="{D24283B7-7D63-4D14-8B70-3DDB331AA8A0}"/>
              </a:ext>
            </a:extLst>
          </p:cNvPr>
          <p:cNvSpPr txBox="1"/>
          <p:nvPr/>
        </p:nvSpPr>
        <p:spPr>
          <a:xfrm>
            <a:off x="211552" y="2756061"/>
            <a:ext cx="8474255" cy="954107"/>
          </a:xfrm>
          <a:prstGeom prst="rect">
            <a:avLst/>
          </a:prstGeom>
          <a:noFill/>
          <a:ln>
            <a:solidFill>
              <a:schemeClr val="tx1"/>
            </a:solidFill>
          </a:ln>
        </p:spPr>
        <p:txBody>
          <a:bodyPr wrap="square" rtlCol="0">
            <a:spAutoFit/>
          </a:bodyPr>
          <a:lstStyle/>
          <a:p>
            <a:r>
              <a:rPr lang="en-US" sz="1400" dirty="0"/>
              <a:t>1)The above plot represents correlation plot for numeric features in the data set. A </a:t>
            </a:r>
            <a:r>
              <a:rPr lang="en-US" sz="1400" b="1" dirty="0"/>
              <a:t>correlation matrix</a:t>
            </a:r>
            <a:r>
              <a:rPr lang="en-US" sz="1400" dirty="0"/>
              <a:t> is a table showing </a:t>
            </a:r>
            <a:r>
              <a:rPr lang="en-US" sz="1400" b="1" dirty="0"/>
              <a:t>correlation</a:t>
            </a:r>
            <a:r>
              <a:rPr lang="en-US" sz="1400" dirty="0"/>
              <a:t> coefficients between variables. Each cell in the table shows the </a:t>
            </a:r>
            <a:r>
              <a:rPr lang="en-US" sz="1400" b="1" dirty="0"/>
              <a:t>correlation</a:t>
            </a:r>
            <a:r>
              <a:rPr lang="en-US" sz="1400" dirty="0"/>
              <a:t> between two variables. A </a:t>
            </a:r>
            <a:r>
              <a:rPr lang="en-US" sz="1400" b="1" dirty="0"/>
              <a:t>correlation matrix</a:t>
            </a:r>
            <a:r>
              <a:rPr lang="en-US" sz="1400" dirty="0"/>
              <a:t> is used to summarize data, as an input into a more advanced analysis, and as a diagnostic for advanced analyses.</a:t>
            </a:r>
            <a:endParaRPr lang="en-IN" sz="1400" b="1" dirty="0"/>
          </a:p>
        </p:txBody>
      </p:sp>
      <p:pic>
        <p:nvPicPr>
          <p:cNvPr id="4" name="Picture 3">
            <a:extLst>
              <a:ext uri="{FF2B5EF4-FFF2-40B4-BE49-F238E27FC236}">
                <a16:creationId xmlns:a16="http://schemas.microsoft.com/office/drawing/2014/main" id="{9995DA94-D509-4EAF-BAFA-A358975BFB8B}"/>
              </a:ext>
            </a:extLst>
          </p:cNvPr>
          <p:cNvPicPr>
            <a:picLocks noChangeAspect="1"/>
          </p:cNvPicPr>
          <p:nvPr/>
        </p:nvPicPr>
        <p:blipFill>
          <a:blip r:embed="rId2"/>
          <a:stretch>
            <a:fillRect/>
          </a:stretch>
        </p:blipFill>
        <p:spPr>
          <a:xfrm>
            <a:off x="298284" y="783120"/>
            <a:ext cx="4949578" cy="1801054"/>
          </a:xfrm>
          <a:prstGeom prst="rect">
            <a:avLst/>
          </a:prstGeom>
        </p:spPr>
      </p:pic>
      <p:pic>
        <p:nvPicPr>
          <p:cNvPr id="8" name="Picture 7">
            <a:extLst>
              <a:ext uri="{FF2B5EF4-FFF2-40B4-BE49-F238E27FC236}">
                <a16:creationId xmlns:a16="http://schemas.microsoft.com/office/drawing/2014/main" id="{0F8A7C58-BAC5-43AB-A860-88F9CE660FD4}"/>
              </a:ext>
            </a:extLst>
          </p:cNvPr>
          <p:cNvPicPr/>
          <p:nvPr/>
        </p:nvPicPr>
        <p:blipFill>
          <a:blip r:embed="rId3"/>
          <a:stretch>
            <a:fillRect/>
          </a:stretch>
        </p:blipFill>
        <p:spPr>
          <a:xfrm>
            <a:off x="211552" y="3882054"/>
            <a:ext cx="4055648" cy="2704275"/>
          </a:xfrm>
          <a:prstGeom prst="rect">
            <a:avLst/>
          </a:prstGeom>
          <a:ln>
            <a:solidFill>
              <a:schemeClr val="tx1"/>
            </a:solidFill>
          </a:ln>
        </p:spPr>
      </p:pic>
      <p:sp>
        <p:nvSpPr>
          <p:cNvPr id="10" name="TextBox 9">
            <a:extLst>
              <a:ext uri="{FF2B5EF4-FFF2-40B4-BE49-F238E27FC236}">
                <a16:creationId xmlns:a16="http://schemas.microsoft.com/office/drawing/2014/main" id="{01F60B8A-E691-4168-8EE6-7692914E77F3}"/>
              </a:ext>
            </a:extLst>
          </p:cNvPr>
          <p:cNvSpPr txBox="1"/>
          <p:nvPr/>
        </p:nvSpPr>
        <p:spPr>
          <a:xfrm>
            <a:off x="4662458" y="4053828"/>
            <a:ext cx="4219824" cy="1815882"/>
          </a:xfrm>
          <a:prstGeom prst="rect">
            <a:avLst/>
          </a:prstGeom>
          <a:noFill/>
          <a:ln>
            <a:solidFill>
              <a:schemeClr val="tx1"/>
            </a:solidFill>
          </a:ln>
        </p:spPr>
        <p:txBody>
          <a:bodyPr wrap="square" rtlCol="0">
            <a:spAutoFit/>
          </a:bodyPr>
          <a:lstStyle/>
          <a:p>
            <a:r>
              <a:rPr lang="en-US" sz="1400" dirty="0"/>
              <a:t>1) The diagram shows the heat map for numeric features in the data </a:t>
            </a:r>
            <a:r>
              <a:rPr lang="en-US" sz="1400" dirty="0" err="1"/>
              <a:t>set.Heatmaps</a:t>
            </a:r>
            <a:r>
              <a:rPr lang="en-US" sz="1400" dirty="0"/>
              <a:t> provide a visual approach to understanding numeric values. It is a representation of data in the form of a map or diagram in which data values are represented as </a:t>
            </a:r>
            <a:r>
              <a:rPr lang="en-US" sz="1400" dirty="0" err="1"/>
              <a:t>colours</a:t>
            </a:r>
            <a:r>
              <a:rPr lang="en-US" sz="1400" dirty="0"/>
              <a:t>. A heat map is data analysis software that uses color the way a bar graph uses height and width: as a data visualization tool.</a:t>
            </a:r>
            <a:endParaRPr lang="en-IN" sz="1400" b="1" dirty="0"/>
          </a:p>
        </p:txBody>
      </p:sp>
    </p:spTree>
    <p:extLst>
      <p:ext uri="{BB962C8B-B14F-4D97-AF65-F5344CB8AC3E}">
        <p14:creationId xmlns:p14="http://schemas.microsoft.com/office/powerpoint/2010/main" val="2542915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2244AD-B83A-4CF8-BB5D-941EF7FE097E}"/>
              </a:ext>
            </a:extLst>
          </p:cNvPr>
          <p:cNvSpPr/>
          <p:nvPr/>
        </p:nvSpPr>
        <p:spPr>
          <a:xfrm>
            <a:off x="311426" y="901292"/>
            <a:ext cx="8673548" cy="954107"/>
          </a:xfrm>
          <a:prstGeom prst="rect">
            <a:avLst/>
          </a:prstGeom>
          <a:ln>
            <a:solidFill>
              <a:schemeClr val="tx1"/>
            </a:solidFill>
          </a:ln>
        </p:spPr>
        <p:txBody>
          <a:bodyPr wrap="square">
            <a:spAutoFit/>
          </a:bodyPr>
          <a:lstStyle/>
          <a:p>
            <a:r>
              <a:rPr lang="en-US" sz="1400" dirty="0"/>
              <a:t>We have few features which are categorical so we have to convert them to numeric. job','marital','education','default','housing','loan','contact','month','poutcome’ these are in categorical values we need to convert some variable to dummy variable. Below are the count plots for categorical features which we can get insights from it.</a:t>
            </a:r>
            <a:endParaRPr lang="en-IN" sz="1400" dirty="0"/>
          </a:p>
        </p:txBody>
      </p:sp>
      <p:sp>
        <p:nvSpPr>
          <p:cNvPr id="9" name="TextBox 8">
            <a:extLst>
              <a:ext uri="{FF2B5EF4-FFF2-40B4-BE49-F238E27FC236}">
                <a16:creationId xmlns:a16="http://schemas.microsoft.com/office/drawing/2014/main" id="{205DD77C-9998-40CF-B010-5DAB54045FCF}"/>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pic>
        <p:nvPicPr>
          <p:cNvPr id="10" name="Picture 9">
            <a:extLst>
              <a:ext uri="{FF2B5EF4-FFF2-40B4-BE49-F238E27FC236}">
                <a16:creationId xmlns:a16="http://schemas.microsoft.com/office/drawing/2014/main" id="{AB614F33-2E7F-4D03-B4B9-95B8A2405C2B}"/>
              </a:ext>
            </a:extLst>
          </p:cNvPr>
          <p:cNvPicPr/>
          <p:nvPr/>
        </p:nvPicPr>
        <p:blipFill>
          <a:blip r:embed="rId2"/>
          <a:stretch>
            <a:fillRect/>
          </a:stretch>
        </p:blipFill>
        <p:spPr>
          <a:xfrm>
            <a:off x="761999" y="2048683"/>
            <a:ext cx="3160644" cy="1847456"/>
          </a:xfrm>
          <a:prstGeom prst="rect">
            <a:avLst/>
          </a:prstGeom>
          <a:ln>
            <a:solidFill>
              <a:schemeClr val="tx1"/>
            </a:solidFill>
          </a:ln>
        </p:spPr>
      </p:pic>
      <p:pic>
        <p:nvPicPr>
          <p:cNvPr id="11" name="Picture 10">
            <a:extLst>
              <a:ext uri="{FF2B5EF4-FFF2-40B4-BE49-F238E27FC236}">
                <a16:creationId xmlns:a16="http://schemas.microsoft.com/office/drawing/2014/main" id="{879150E0-D1B8-48D1-89F0-902B39165CCA}"/>
              </a:ext>
            </a:extLst>
          </p:cNvPr>
          <p:cNvPicPr/>
          <p:nvPr/>
        </p:nvPicPr>
        <p:blipFill>
          <a:blip r:embed="rId3"/>
          <a:stretch>
            <a:fillRect/>
          </a:stretch>
        </p:blipFill>
        <p:spPr>
          <a:xfrm>
            <a:off x="5070543" y="2048682"/>
            <a:ext cx="3010493" cy="1847455"/>
          </a:xfrm>
          <a:prstGeom prst="rect">
            <a:avLst/>
          </a:prstGeom>
          <a:ln>
            <a:solidFill>
              <a:schemeClr val="tx1"/>
            </a:solidFill>
          </a:ln>
        </p:spPr>
      </p:pic>
      <p:pic>
        <p:nvPicPr>
          <p:cNvPr id="12" name="Picture 11">
            <a:extLst>
              <a:ext uri="{FF2B5EF4-FFF2-40B4-BE49-F238E27FC236}">
                <a16:creationId xmlns:a16="http://schemas.microsoft.com/office/drawing/2014/main" id="{D80B8BFB-8DF1-43D4-978B-1F5F00B122D7}"/>
              </a:ext>
            </a:extLst>
          </p:cNvPr>
          <p:cNvPicPr/>
          <p:nvPr/>
        </p:nvPicPr>
        <p:blipFill>
          <a:blip r:embed="rId4"/>
          <a:stretch>
            <a:fillRect/>
          </a:stretch>
        </p:blipFill>
        <p:spPr>
          <a:xfrm>
            <a:off x="761999" y="4203383"/>
            <a:ext cx="3205440" cy="1945626"/>
          </a:xfrm>
          <a:prstGeom prst="rect">
            <a:avLst/>
          </a:prstGeom>
          <a:ln>
            <a:solidFill>
              <a:schemeClr val="tx1"/>
            </a:solidFill>
          </a:ln>
        </p:spPr>
      </p:pic>
      <p:pic>
        <p:nvPicPr>
          <p:cNvPr id="13" name="Picture 12">
            <a:extLst>
              <a:ext uri="{FF2B5EF4-FFF2-40B4-BE49-F238E27FC236}">
                <a16:creationId xmlns:a16="http://schemas.microsoft.com/office/drawing/2014/main" id="{3D1730E1-BE7E-4F96-B4CF-152171888264}"/>
              </a:ext>
            </a:extLst>
          </p:cNvPr>
          <p:cNvPicPr/>
          <p:nvPr/>
        </p:nvPicPr>
        <p:blipFill>
          <a:blip r:embed="rId5"/>
          <a:stretch>
            <a:fillRect/>
          </a:stretch>
        </p:blipFill>
        <p:spPr>
          <a:xfrm>
            <a:off x="5070543" y="4203383"/>
            <a:ext cx="3010493" cy="1945626"/>
          </a:xfrm>
          <a:prstGeom prst="rect">
            <a:avLst/>
          </a:prstGeom>
          <a:ln>
            <a:solidFill>
              <a:schemeClr val="tx1"/>
            </a:solidFill>
          </a:ln>
        </p:spPr>
      </p:pic>
    </p:spTree>
    <p:extLst>
      <p:ext uri="{BB962C8B-B14F-4D97-AF65-F5344CB8AC3E}">
        <p14:creationId xmlns:p14="http://schemas.microsoft.com/office/powerpoint/2010/main" val="357554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05DD77C-9998-40CF-B010-5DAB54045FCF}"/>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pic>
        <p:nvPicPr>
          <p:cNvPr id="14" name="Picture 13">
            <a:extLst>
              <a:ext uri="{FF2B5EF4-FFF2-40B4-BE49-F238E27FC236}">
                <a16:creationId xmlns:a16="http://schemas.microsoft.com/office/drawing/2014/main" id="{C29CF8DD-4F04-442D-81F3-AE9AEA4B4701}"/>
              </a:ext>
            </a:extLst>
          </p:cNvPr>
          <p:cNvPicPr/>
          <p:nvPr/>
        </p:nvPicPr>
        <p:blipFill>
          <a:blip r:embed="rId2"/>
          <a:stretch>
            <a:fillRect/>
          </a:stretch>
        </p:blipFill>
        <p:spPr>
          <a:xfrm>
            <a:off x="0" y="784321"/>
            <a:ext cx="2941983" cy="2303435"/>
          </a:xfrm>
          <a:prstGeom prst="rect">
            <a:avLst/>
          </a:prstGeom>
          <a:ln>
            <a:solidFill>
              <a:schemeClr val="tx1"/>
            </a:solidFill>
          </a:ln>
        </p:spPr>
      </p:pic>
      <p:pic>
        <p:nvPicPr>
          <p:cNvPr id="15" name="Picture 14">
            <a:extLst>
              <a:ext uri="{FF2B5EF4-FFF2-40B4-BE49-F238E27FC236}">
                <a16:creationId xmlns:a16="http://schemas.microsoft.com/office/drawing/2014/main" id="{E943E010-70B2-4314-9526-0A5814C01AA2}"/>
              </a:ext>
            </a:extLst>
          </p:cNvPr>
          <p:cNvPicPr/>
          <p:nvPr/>
        </p:nvPicPr>
        <p:blipFill>
          <a:blip r:embed="rId3"/>
          <a:stretch>
            <a:fillRect/>
          </a:stretch>
        </p:blipFill>
        <p:spPr>
          <a:xfrm>
            <a:off x="3220278" y="784320"/>
            <a:ext cx="2809461" cy="2303435"/>
          </a:xfrm>
          <a:prstGeom prst="rect">
            <a:avLst/>
          </a:prstGeom>
          <a:ln>
            <a:solidFill>
              <a:schemeClr val="tx1"/>
            </a:solidFill>
          </a:ln>
        </p:spPr>
      </p:pic>
      <p:pic>
        <p:nvPicPr>
          <p:cNvPr id="16" name="Picture 15">
            <a:extLst>
              <a:ext uri="{FF2B5EF4-FFF2-40B4-BE49-F238E27FC236}">
                <a16:creationId xmlns:a16="http://schemas.microsoft.com/office/drawing/2014/main" id="{C9A8058F-2A1F-4483-A778-A144A91188F0}"/>
              </a:ext>
            </a:extLst>
          </p:cNvPr>
          <p:cNvPicPr/>
          <p:nvPr/>
        </p:nvPicPr>
        <p:blipFill>
          <a:blip r:embed="rId4"/>
          <a:stretch>
            <a:fillRect/>
          </a:stretch>
        </p:blipFill>
        <p:spPr>
          <a:xfrm>
            <a:off x="6308034" y="784321"/>
            <a:ext cx="2637183" cy="2303435"/>
          </a:xfrm>
          <a:prstGeom prst="rect">
            <a:avLst/>
          </a:prstGeom>
          <a:ln>
            <a:solidFill>
              <a:schemeClr val="tx1"/>
            </a:solidFill>
          </a:ln>
        </p:spPr>
      </p:pic>
      <p:pic>
        <p:nvPicPr>
          <p:cNvPr id="17" name="Picture 16">
            <a:extLst>
              <a:ext uri="{FF2B5EF4-FFF2-40B4-BE49-F238E27FC236}">
                <a16:creationId xmlns:a16="http://schemas.microsoft.com/office/drawing/2014/main" id="{0B471B48-1E53-45ED-A9A8-0B06447B8FF1}"/>
              </a:ext>
            </a:extLst>
          </p:cNvPr>
          <p:cNvPicPr/>
          <p:nvPr/>
        </p:nvPicPr>
        <p:blipFill>
          <a:blip r:embed="rId5"/>
          <a:stretch>
            <a:fillRect/>
          </a:stretch>
        </p:blipFill>
        <p:spPr>
          <a:xfrm>
            <a:off x="0" y="3461261"/>
            <a:ext cx="2941983" cy="2415840"/>
          </a:xfrm>
          <a:prstGeom prst="rect">
            <a:avLst/>
          </a:prstGeom>
          <a:ln>
            <a:solidFill>
              <a:schemeClr val="tx1"/>
            </a:solidFill>
          </a:ln>
        </p:spPr>
      </p:pic>
      <p:pic>
        <p:nvPicPr>
          <p:cNvPr id="18" name="Picture 17">
            <a:extLst>
              <a:ext uri="{FF2B5EF4-FFF2-40B4-BE49-F238E27FC236}">
                <a16:creationId xmlns:a16="http://schemas.microsoft.com/office/drawing/2014/main" id="{86773932-6CD7-46D5-BD19-7D3DC2E10543}"/>
              </a:ext>
            </a:extLst>
          </p:cNvPr>
          <p:cNvPicPr/>
          <p:nvPr/>
        </p:nvPicPr>
        <p:blipFill>
          <a:blip r:embed="rId6"/>
          <a:stretch>
            <a:fillRect/>
          </a:stretch>
        </p:blipFill>
        <p:spPr>
          <a:xfrm>
            <a:off x="3220278" y="3461261"/>
            <a:ext cx="2809461" cy="2415840"/>
          </a:xfrm>
          <a:prstGeom prst="rect">
            <a:avLst/>
          </a:prstGeom>
          <a:ln>
            <a:solidFill>
              <a:schemeClr val="tx1"/>
            </a:solidFill>
          </a:ln>
        </p:spPr>
      </p:pic>
      <p:pic>
        <p:nvPicPr>
          <p:cNvPr id="19" name="Picture 18">
            <a:extLst>
              <a:ext uri="{FF2B5EF4-FFF2-40B4-BE49-F238E27FC236}">
                <a16:creationId xmlns:a16="http://schemas.microsoft.com/office/drawing/2014/main" id="{1D2ED02B-5874-4C72-839F-4C99E5368491}"/>
              </a:ext>
            </a:extLst>
          </p:cNvPr>
          <p:cNvPicPr/>
          <p:nvPr/>
        </p:nvPicPr>
        <p:blipFill>
          <a:blip r:embed="rId7"/>
          <a:stretch>
            <a:fillRect/>
          </a:stretch>
        </p:blipFill>
        <p:spPr>
          <a:xfrm>
            <a:off x="6308034" y="3461260"/>
            <a:ext cx="2637183" cy="2415839"/>
          </a:xfrm>
          <a:prstGeom prst="rect">
            <a:avLst/>
          </a:prstGeom>
          <a:ln>
            <a:solidFill>
              <a:schemeClr val="tx1"/>
            </a:solidFill>
          </a:ln>
        </p:spPr>
      </p:pic>
    </p:spTree>
    <p:extLst>
      <p:ext uri="{BB962C8B-B14F-4D97-AF65-F5344CB8AC3E}">
        <p14:creationId xmlns:p14="http://schemas.microsoft.com/office/powerpoint/2010/main" val="1952784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7FD9C9-F908-429B-9C2E-DBB90D4E3909}"/>
              </a:ext>
            </a:extLst>
          </p:cNvPr>
          <p:cNvSpPr txBox="1"/>
          <p:nvPr/>
        </p:nvSpPr>
        <p:spPr>
          <a:xfrm>
            <a:off x="3170238" y="2943225"/>
            <a:ext cx="3276600"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Model Building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4519D-9088-4880-B65E-5F8DC0078950}"/>
              </a:ext>
            </a:extLst>
          </p:cNvPr>
          <p:cNvSpPr txBox="1"/>
          <p:nvPr/>
        </p:nvSpPr>
        <p:spPr>
          <a:xfrm>
            <a:off x="295275" y="347663"/>
            <a:ext cx="3276600" cy="522287"/>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Model Building</a:t>
            </a:r>
          </a:p>
        </p:txBody>
      </p:sp>
      <p:sp>
        <p:nvSpPr>
          <p:cNvPr id="82948" name="TextBox 3">
            <a:extLst>
              <a:ext uri="{FF2B5EF4-FFF2-40B4-BE49-F238E27FC236}">
                <a16:creationId xmlns:a16="http://schemas.microsoft.com/office/drawing/2014/main" id="{6155A3B9-A7F3-446A-B392-BC3C108F2CBD}"/>
              </a:ext>
            </a:extLst>
          </p:cNvPr>
          <p:cNvSpPr txBox="1">
            <a:spLocks noChangeArrowheads="1"/>
          </p:cNvSpPr>
          <p:nvPr/>
        </p:nvSpPr>
        <p:spPr bwMode="auto">
          <a:xfrm>
            <a:off x="295275" y="1655763"/>
            <a:ext cx="7281863" cy="286232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Century Gothic" panose="020B0502020202020204" pitchFamily="34" charset="0"/>
              </a:rPr>
              <a:t>Following are the models used for Model building in this project:</a:t>
            </a:r>
          </a:p>
          <a:p>
            <a:pPr eaLnBrk="1" hangingPunct="1"/>
            <a:r>
              <a:rPr lang="en-US" altLang="en-US" dirty="0">
                <a:latin typeface="Century Gothic" panose="020B0502020202020204" pitchFamily="34" charset="0"/>
              </a:rPr>
              <a:t>1)Logistic regression.</a:t>
            </a:r>
          </a:p>
          <a:p>
            <a:pPr eaLnBrk="1" hangingPunct="1"/>
            <a:r>
              <a:rPr lang="en-US" altLang="en-US" dirty="0">
                <a:latin typeface="Century Gothic" panose="020B0502020202020204" pitchFamily="34" charset="0"/>
              </a:rPr>
              <a:t>2)Decision tree classifier.</a:t>
            </a:r>
          </a:p>
          <a:p>
            <a:pPr eaLnBrk="1" hangingPunct="1"/>
            <a:r>
              <a:rPr lang="en-US" altLang="en-US" dirty="0">
                <a:latin typeface="Century Gothic" panose="020B0502020202020204" pitchFamily="34" charset="0"/>
              </a:rPr>
              <a:t>3) Random forest classifier.</a:t>
            </a:r>
          </a:p>
          <a:p>
            <a:pPr eaLnBrk="1" hangingPunct="1"/>
            <a:r>
              <a:rPr lang="en-US" altLang="en-US" dirty="0">
                <a:latin typeface="Century Gothic" panose="020B0502020202020204" pitchFamily="34" charset="0"/>
              </a:rPr>
              <a:t>4) Extra tree classifier.</a:t>
            </a:r>
          </a:p>
          <a:p>
            <a:pPr eaLnBrk="1" hangingPunct="1"/>
            <a:r>
              <a:rPr lang="en-US" altLang="en-US" dirty="0">
                <a:latin typeface="Century Gothic" panose="020B0502020202020204" pitchFamily="34" charset="0"/>
              </a:rPr>
              <a:t>5)</a:t>
            </a:r>
            <a:r>
              <a:rPr lang="en-IN" altLang="en-US" dirty="0">
                <a:latin typeface="Century Gothic" panose="020B0502020202020204" pitchFamily="34" charset="0"/>
              </a:rPr>
              <a:t> Support Vector Machine(SVM) Classifier.</a:t>
            </a:r>
          </a:p>
          <a:p>
            <a:pPr eaLnBrk="1" hangingPunct="1"/>
            <a:r>
              <a:rPr lang="en-IN" altLang="en-US" dirty="0">
                <a:latin typeface="Century Gothic" panose="020B0502020202020204" pitchFamily="34" charset="0"/>
              </a:rPr>
              <a:t>6)Neural Networks</a:t>
            </a:r>
          </a:p>
          <a:p>
            <a:pPr eaLnBrk="1" hangingPunct="1"/>
            <a:r>
              <a:rPr lang="en-IN" altLang="en-US" dirty="0">
                <a:latin typeface="Century Gothic" panose="020B0502020202020204" pitchFamily="34" charset="0"/>
              </a:rPr>
              <a:t>7)Bagging classifier method.</a:t>
            </a:r>
          </a:p>
          <a:p>
            <a:pPr eaLnBrk="1" hangingPunct="1"/>
            <a:r>
              <a:rPr lang="en-IN" altLang="en-US" dirty="0">
                <a:latin typeface="Century Gothic" panose="020B0502020202020204" pitchFamily="34" charset="0"/>
              </a:rPr>
              <a:t>8)</a:t>
            </a:r>
            <a:r>
              <a:rPr lang="en-IN" altLang="en-US" dirty="0" err="1">
                <a:latin typeface="Century Gothic" panose="020B0502020202020204" pitchFamily="34" charset="0"/>
              </a:rPr>
              <a:t>Catboost</a:t>
            </a:r>
            <a:r>
              <a:rPr lang="en-IN" altLang="en-US" dirty="0">
                <a:latin typeface="Century Gothic" panose="020B0502020202020204" pitchFamily="34" charset="0"/>
              </a:rPr>
              <a:t> Classifier</a:t>
            </a:r>
          </a:p>
          <a:p>
            <a:pPr eaLnBrk="1" hangingPunct="1"/>
            <a:r>
              <a:rPr lang="en-IN" altLang="en-US" dirty="0">
                <a:latin typeface="Century Gothic" panose="020B0502020202020204" pitchFamily="34" charset="0"/>
              </a:rPr>
              <a:t>9)XGB Classifier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BED859-8C87-409F-AE4A-F2888F1AB885}"/>
              </a:ext>
            </a:extLst>
          </p:cNvPr>
          <p:cNvSpPr txBox="1"/>
          <p:nvPr/>
        </p:nvSpPr>
        <p:spPr>
          <a:xfrm>
            <a:off x="185738" y="506413"/>
            <a:ext cx="3736975"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Logistic regression:</a:t>
            </a:r>
            <a:endParaRPr lang="en-US" sz="2800" b="1" dirty="0">
              <a:solidFill>
                <a:srgbClr val="002776"/>
              </a:solidFill>
              <a:latin typeface="Arial"/>
              <a:ea typeface="+mj-ea"/>
              <a:cs typeface="+mj-cs"/>
            </a:endParaRPr>
          </a:p>
        </p:txBody>
      </p:sp>
      <p:sp>
        <p:nvSpPr>
          <p:cNvPr id="83972" name="TextBox 3">
            <a:extLst>
              <a:ext uri="{FF2B5EF4-FFF2-40B4-BE49-F238E27FC236}">
                <a16:creationId xmlns:a16="http://schemas.microsoft.com/office/drawing/2014/main" id="{43F3D642-6115-4E30-B0BE-E2A0C089457F}"/>
              </a:ext>
            </a:extLst>
          </p:cNvPr>
          <p:cNvSpPr txBox="1">
            <a:spLocks noChangeArrowheads="1"/>
          </p:cNvSpPr>
          <p:nvPr/>
        </p:nvSpPr>
        <p:spPr bwMode="auto">
          <a:xfrm>
            <a:off x="304800" y="1258888"/>
            <a:ext cx="8348663" cy="224631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latin typeface="Century Gothic" panose="020B0502020202020204" pitchFamily="34" charset="0"/>
              </a:rPr>
              <a:t>1)Logistic regression is often referred as logit model is a technique used to predict the probability associated with each dependent variable category.</a:t>
            </a:r>
          </a:p>
          <a:p>
            <a:pPr eaLnBrk="1" hangingPunct="1"/>
            <a:r>
              <a:rPr lang="en-US" altLang="en-US" sz="1400" dirty="0">
                <a:latin typeface="Century Gothic" panose="020B0502020202020204" pitchFamily="34" charset="0"/>
              </a:rPr>
              <a:t>2)Logistic Regression Model is a generalized form of Linear Regression Model. It is a very good Discrimination Tool.</a:t>
            </a:r>
          </a:p>
          <a:p>
            <a:pPr eaLnBrk="1" hangingPunct="1"/>
            <a:r>
              <a:rPr lang="en-US" altLang="en-US" sz="1400" dirty="0">
                <a:latin typeface="Century Gothic" panose="020B0502020202020204" pitchFamily="34" charset="0"/>
              </a:rPr>
              <a:t>3)Logistic Regression measures the relationship between the dependent variable (our label, what we want to predict) and the one or more independent variables (our features), by estimating probabilities using it’s underlying logistic function.</a:t>
            </a:r>
          </a:p>
          <a:p>
            <a:pPr eaLnBrk="1" hangingPunct="1"/>
            <a:r>
              <a:rPr lang="en-US" altLang="en-US" sz="1400" dirty="0">
                <a:latin typeface="Century Gothic" panose="020B0502020202020204" pitchFamily="34" charset="0"/>
              </a:rPr>
              <a:t>4)The probability in  logistic regression curve can be given by :</a:t>
            </a:r>
          </a:p>
          <a:p>
            <a:pPr eaLnBrk="1" hangingPunct="1"/>
            <a:endParaRPr lang="en-US" altLang="en-US" sz="1400" dirty="0">
              <a:latin typeface="Century Gothic" panose="020B0502020202020204" pitchFamily="34" charset="0"/>
            </a:endParaRPr>
          </a:p>
          <a:p>
            <a:pPr eaLnBrk="1" hangingPunct="1"/>
            <a:endParaRPr lang="en-US" altLang="en-US" sz="1400" dirty="0">
              <a:latin typeface="Century Gothic" panose="020B0502020202020204" pitchFamily="34" charset="0"/>
            </a:endParaRPr>
          </a:p>
        </p:txBody>
      </p:sp>
      <p:pic>
        <p:nvPicPr>
          <p:cNvPr id="83973" name="Picture 4" descr="Introduction to Logistic Regression - Towards Data Science">
            <a:extLst>
              <a:ext uri="{FF2B5EF4-FFF2-40B4-BE49-F238E27FC236}">
                <a16:creationId xmlns:a16="http://schemas.microsoft.com/office/drawing/2014/main" id="{44B63F53-263C-4FFE-915E-4B12563CB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729038"/>
            <a:ext cx="8256588" cy="2616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83974" name="Picture 5">
            <a:extLst>
              <a:ext uri="{FF2B5EF4-FFF2-40B4-BE49-F238E27FC236}">
                <a16:creationId xmlns:a16="http://schemas.microsoft.com/office/drawing/2014/main" id="{375D7D4F-AA65-4EE1-B635-7C225AE5EB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90825"/>
            <a:ext cx="1336675" cy="50958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46E1D-53F1-4FF3-912E-44950F63E2FE}"/>
              </a:ext>
            </a:extLst>
          </p:cNvPr>
          <p:cNvSpPr txBox="1"/>
          <p:nvPr/>
        </p:nvSpPr>
        <p:spPr>
          <a:xfrm>
            <a:off x="185738" y="506413"/>
            <a:ext cx="3670300"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Logistic regression:</a:t>
            </a:r>
            <a:endParaRPr lang="en-US" sz="2800" b="1" dirty="0">
              <a:solidFill>
                <a:srgbClr val="002776"/>
              </a:solidFill>
              <a:latin typeface="Arial"/>
              <a:ea typeface="+mj-ea"/>
              <a:cs typeface="+mj-cs"/>
            </a:endParaRPr>
          </a:p>
        </p:txBody>
      </p:sp>
      <p:sp>
        <p:nvSpPr>
          <p:cNvPr id="84996" name="TextBox 3">
            <a:extLst>
              <a:ext uri="{FF2B5EF4-FFF2-40B4-BE49-F238E27FC236}">
                <a16:creationId xmlns:a16="http://schemas.microsoft.com/office/drawing/2014/main" id="{0491CB52-F13C-4E2E-8576-E43A4DFEAD1D}"/>
              </a:ext>
            </a:extLst>
          </p:cNvPr>
          <p:cNvSpPr txBox="1">
            <a:spLocks noChangeArrowheads="1"/>
          </p:cNvSpPr>
          <p:nvPr/>
        </p:nvSpPr>
        <p:spPr bwMode="auto">
          <a:xfrm>
            <a:off x="304800" y="1258888"/>
            <a:ext cx="8348663" cy="46164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latin typeface="Century Gothic" panose="020B0502020202020204" pitchFamily="34" charset="0"/>
              </a:rPr>
              <a:t>Advantages of Logistic Regression:</a:t>
            </a:r>
          </a:p>
          <a:p>
            <a:pPr eaLnBrk="1" hangingPunct="1"/>
            <a:br>
              <a:rPr lang="en-US" altLang="en-US" sz="1400" dirty="0">
                <a:latin typeface="Century Gothic" panose="020B0502020202020204" pitchFamily="34" charset="0"/>
              </a:rPr>
            </a:br>
            <a:r>
              <a:rPr lang="en-US" altLang="en-US" sz="1400" dirty="0">
                <a:latin typeface="Century Gothic" panose="020B0502020202020204" pitchFamily="34" charset="0"/>
              </a:rPr>
              <a:t>1. Logistic Regression performs well when the dataset is linearly separable.</a:t>
            </a:r>
            <a:br>
              <a:rPr lang="en-US" altLang="en-US" sz="1400" dirty="0">
                <a:latin typeface="Century Gothic" panose="020B0502020202020204" pitchFamily="34" charset="0"/>
              </a:rPr>
            </a:br>
            <a:r>
              <a:rPr lang="en-US" altLang="en-US" sz="1400" dirty="0">
                <a:latin typeface="Century Gothic" panose="020B0502020202020204" pitchFamily="34" charset="0"/>
              </a:rPr>
              <a:t>2. Logistic regression is less prone to over-fitting but it can </a:t>
            </a:r>
            <a:r>
              <a:rPr lang="en-US" altLang="en-US" sz="1400" dirty="0" err="1">
                <a:latin typeface="Century Gothic" panose="020B0502020202020204" pitchFamily="34" charset="0"/>
              </a:rPr>
              <a:t>overfit</a:t>
            </a:r>
            <a:r>
              <a:rPr lang="en-US" altLang="en-US" sz="1400" dirty="0">
                <a:latin typeface="Century Gothic" panose="020B0502020202020204" pitchFamily="34" charset="0"/>
              </a:rPr>
              <a:t> in high dimensional datasets. You should consider Regularization (L1 and L2) techniques to avoid over-fitting in these scenarios.</a:t>
            </a:r>
            <a:br>
              <a:rPr lang="en-US" altLang="en-US" sz="1400" dirty="0">
                <a:latin typeface="Century Gothic" panose="020B0502020202020204" pitchFamily="34" charset="0"/>
              </a:rPr>
            </a:br>
            <a:r>
              <a:rPr lang="en-US" altLang="en-US" sz="1400" dirty="0">
                <a:latin typeface="Century Gothic" panose="020B0502020202020204" pitchFamily="34" charset="0"/>
              </a:rPr>
              <a:t>3. Logistic Regression not only gives a measure of how relevant a predictor (coefficient size) is, but also its direction of association (positive or negative).</a:t>
            </a:r>
            <a:br>
              <a:rPr lang="en-US" altLang="en-US" sz="1400" dirty="0">
                <a:latin typeface="Century Gothic" panose="020B0502020202020204" pitchFamily="34" charset="0"/>
              </a:rPr>
            </a:br>
            <a:r>
              <a:rPr lang="en-US" altLang="en-US" sz="1400" dirty="0">
                <a:latin typeface="Century Gothic" panose="020B0502020202020204" pitchFamily="34" charset="0"/>
              </a:rPr>
              <a:t>4. Logistic regression is easier to implement, interpret and very efficient to train. </a:t>
            </a:r>
            <a:br>
              <a:rPr lang="en-US" altLang="en-US" sz="1400" dirty="0">
                <a:latin typeface="Century Gothic" panose="020B0502020202020204" pitchFamily="34" charset="0"/>
              </a:rPr>
            </a:br>
            <a:br>
              <a:rPr lang="en-US" altLang="en-US" sz="1400" dirty="0">
                <a:latin typeface="Century Gothic" panose="020B0502020202020204" pitchFamily="34" charset="0"/>
              </a:rPr>
            </a:br>
            <a:r>
              <a:rPr lang="en-US" altLang="en-US" sz="1400" b="1" dirty="0">
                <a:latin typeface="Century Gothic" panose="020B0502020202020204" pitchFamily="34" charset="0"/>
              </a:rPr>
              <a:t>Disadvantages of Logistic Regression:</a:t>
            </a:r>
          </a:p>
          <a:p>
            <a:pPr eaLnBrk="1" hangingPunct="1"/>
            <a:br>
              <a:rPr lang="en-US" altLang="en-US" sz="1400" dirty="0">
                <a:latin typeface="Century Gothic" panose="020B0502020202020204" pitchFamily="34" charset="0"/>
              </a:rPr>
            </a:br>
            <a:r>
              <a:rPr lang="en-US" altLang="en-US" sz="1400" dirty="0">
                <a:latin typeface="Century Gothic" panose="020B0502020202020204" pitchFamily="34" charset="0"/>
              </a:rPr>
              <a:t>1. Main limitation of Logistic Regression is the assumption of linearity between the dependent variable and the independent variables. In the real world, the data is rarely linearly separable. Most of the time data would be a jumbled mess.</a:t>
            </a:r>
            <a:br>
              <a:rPr lang="en-US" altLang="en-US" sz="1400" dirty="0">
                <a:latin typeface="Century Gothic" panose="020B0502020202020204" pitchFamily="34" charset="0"/>
              </a:rPr>
            </a:br>
            <a:r>
              <a:rPr lang="en-US" altLang="en-US" sz="1400" dirty="0">
                <a:latin typeface="Century Gothic" panose="020B0502020202020204" pitchFamily="34" charset="0"/>
              </a:rPr>
              <a:t>2. If the number of observations are lesser than the number of features, Logistic Regression should not be used, otherwise it may lead to </a:t>
            </a:r>
            <a:r>
              <a:rPr lang="en-US" altLang="en-US" sz="1400" dirty="0" err="1">
                <a:latin typeface="Century Gothic" panose="020B0502020202020204" pitchFamily="34" charset="0"/>
              </a:rPr>
              <a:t>overfit</a:t>
            </a:r>
            <a:r>
              <a:rPr lang="en-US" altLang="en-US" sz="1400" dirty="0">
                <a:latin typeface="Century Gothic" panose="020B0502020202020204" pitchFamily="34" charset="0"/>
              </a:rPr>
              <a:t>.</a:t>
            </a:r>
            <a:br>
              <a:rPr lang="en-US" altLang="en-US" sz="1400" dirty="0">
                <a:latin typeface="Century Gothic" panose="020B0502020202020204" pitchFamily="34" charset="0"/>
              </a:rPr>
            </a:br>
            <a:r>
              <a:rPr lang="en-US" altLang="en-US" sz="1400" dirty="0">
                <a:latin typeface="Century Gothic" panose="020B0502020202020204" pitchFamily="34" charset="0"/>
              </a:rPr>
              <a:t>3. Logistic Regression can only be used to predict discrete functions. Therefore, the dependent variable of Logistic Regression is restricted to the discrete number set. This restriction itself is problematic, as it is prohibitive to the prediction of continuous data</a:t>
            </a:r>
          </a:p>
          <a:p>
            <a:pPr eaLnBrk="1" hangingPunct="1"/>
            <a:endParaRPr lang="en-US" altLang="en-US" sz="1400" dirty="0">
              <a:latin typeface="Century Gothic" panose="020B0502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AC08A-0F1F-4634-982A-9F367410486D}"/>
              </a:ext>
            </a:extLst>
          </p:cNvPr>
          <p:cNvSpPr txBox="1"/>
          <p:nvPr/>
        </p:nvSpPr>
        <p:spPr>
          <a:xfrm>
            <a:off x="304800" y="623888"/>
            <a:ext cx="4386263"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Decision tree classifier </a:t>
            </a:r>
            <a:r>
              <a:rPr lang="en-IN" sz="2800" b="1" dirty="0">
                <a:solidFill>
                  <a:srgbClr val="002776"/>
                </a:solidFill>
                <a:latin typeface="Arial"/>
                <a:ea typeface="+mj-ea"/>
                <a:cs typeface="+mj-cs"/>
              </a:rPr>
              <a:t>:</a:t>
            </a:r>
            <a:endParaRPr lang="en-US" sz="2800" b="1" dirty="0">
              <a:solidFill>
                <a:srgbClr val="002776"/>
              </a:solidFill>
              <a:latin typeface="Arial"/>
              <a:ea typeface="+mj-ea"/>
              <a:cs typeface="+mj-cs"/>
            </a:endParaRPr>
          </a:p>
        </p:txBody>
      </p:sp>
      <p:sp>
        <p:nvSpPr>
          <p:cNvPr id="86020" name="TextBox 3">
            <a:extLst>
              <a:ext uri="{FF2B5EF4-FFF2-40B4-BE49-F238E27FC236}">
                <a16:creationId xmlns:a16="http://schemas.microsoft.com/office/drawing/2014/main" id="{E36DA262-73B0-4F09-B4A8-E261344C14B8}"/>
              </a:ext>
            </a:extLst>
          </p:cNvPr>
          <p:cNvSpPr txBox="1">
            <a:spLocks noChangeArrowheads="1"/>
          </p:cNvSpPr>
          <p:nvPr/>
        </p:nvSpPr>
        <p:spPr bwMode="auto">
          <a:xfrm>
            <a:off x="304800" y="1258888"/>
            <a:ext cx="8348663" cy="18161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Century Gothic" panose="020B0502020202020204" pitchFamily="34" charset="0"/>
              </a:rPr>
              <a:t>1)It is called as Greedy algorithm and Supervised classification  model.</a:t>
            </a:r>
          </a:p>
          <a:p>
            <a:pPr eaLnBrk="1" hangingPunct="1"/>
            <a:r>
              <a:rPr lang="en-US" altLang="en-US" sz="1400">
                <a:latin typeface="Century Gothic" panose="020B0502020202020204" pitchFamily="34" charset="0"/>
              </a:rPr>
              <a:t>2)Decision tree algorithm is like a tree like structure where it is the combination of  root node ,branch node and leaf nodes.</a:t>
            </a:r>
          </a:p>
          <a:p>
            <a:pPr eaLnBrk="1" hangingPunct="1"/>
            <a:r>
              <a:rPr lang="en-US" altLang="en-US" sz="1400">
                <a:latin typeface="Century Gothic" panose="020B0502020202020204" pitchFamily="34" charset="0"/>
              </a:rPr>
              <a:t>3)With the help of Entropy and Information gain we have to choose Root node.</a:t>
            </a:r>
          </a:p>
          <a:p>
            <a:pPr eaLnBrk="1" hangingPunct="1"/>
            <a:r>
              <a:rPr lang="en-US" altLang="en-US" sz="1400">
                <a:latin typeface="Century Gothic" panose="020B0502020202020204" pitchFamily="34" charset="0"/>
              </a:rPr>
              <a:t>4)Outcomes here are leaf nodes.</a:t>
            </a:r>
          </a:p>
          <a:p>
            <a:pPr eaLnBrk="1" hangingPunct="1"/>
            <a:r>
              <a:rPr lang="en-US" altLang="en-US" sz="1400">
                <a:latin typeface="Century Gothic" panose="020B0502020202020204" pitchFamily="34" charset="0"/>
              </a:rPr>
              <a:t>5)Overfitting is the main problem in decision tree classifier. As the model overfits we call it as greedy. We can go with pruning method for removing the branches without removing the information.</a:t>
            </a:r>
          </a:p>
        </p:txBody>
      </p:sp>
      <p:pic>
        <p:nvPicPr>
          <p:cNvPr id="86021" name="Picture 6" descr="Decision Tree Classification Algorithm">
            <a:extLst>
              <a:ext uri="{FF2B5EF4-FFF2-40B4-BE49-F238E27FC236}">
                <a16:creationId xmlns:a16="http://schemas.microsoft.com/office/drawing/2014/main" id="{D1815626-2E3F-4E7E-9ACE-723FC27F2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92475"/>
            <a:ext cx="3935413" cy="28035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86022" name="TextBox 7">
            <a:extLst>
              <a:ext uri="{FF2B5EF4-FFF2-40B4-BE49-F238E27FC236}">
                <a16:creationId xmlns:a16="http://schemas.microsoft.com/office/drawing/2014/main" id="{2D36F051-8FDB-4DB7-AD94-54FC9B7FE539}"/>
              </a:ext>
            </a:extLst>
          </p:cNvPr>
          <p:cNvSpPr txBox="1">
            <a:spLocks noChangeArrowheads="1"/>
          </p:cNvSpPr>
          <p:nvPr/>
        </p:nvSpPr>
        <p:spPr bwMode="auto">
          <a:xfrm>
            <a:off x="4386263" y="3316288"/>
            <a:ext cx="4267200" cy="26765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Century Gothic" panose="020B0502020202020204" pitchFamily="34" charset="0"/>
              </a:rPr>
              <a:t>Root Node: </a:t>
            </a:r>
            <a:r>
              <a:rPr lang="en-US" altLang="en-US" sz="1400">
                <a:latin typeface="Century Gothic" panose="020B0502020202020204" pitchFamily="34" charset="0"/>
              </a:rPr>
              <a:t>Root node is from where the decision tree starts. It represents the entire dataset, which further gets divided into two or more homogeneous sets.</a:t>
            </a:r>
          </a:p>
          <a:p>
            <a:pPr eaLnBrk="1" hangingPunct="1"/>
            <a:r>
              <a:rPr lang="en-US" altLang="en-US" sz="1400" b="1">
                <a:latin typeface="Century Gothic" panose="020B0502020202020204" pitchFamily="34" charset="0"/>
              </a:rPr>
              <a:t>Leaf Node: </a:t>
            </a:r>
            <a:r>
              <a:rPr lang="en-US" altLang="en-US" sz="1400">
                <a:latin typeface="Century Gothic" panose="020B0502020202020204" pitchFamily="34" charset="0"/>
              </a:rPr>
              <a:t>Leaf nodes are the final output node, and the tree cannot be segregated further after getting a leaf node.</a:t>
            </a:r>
          </a:p>
          <a:p>
            <a:pPr eaLnBrk="1" hangingPunct="1"/>
            <a:r>
              <a:rPr lang="en-US" altLang="en-US" sz="1400" b="1">
                <a:latin typeface="Century Gothic" panose="020B0502020202020204" pitchFamily="34" charset="0"/>
              </a:rPr>
              <a:t>Splitting: </a:t>
            </a:r>
            <a:r>
              <a:rPr lang="en-US" altLang="en-US" sz="1400">
                <a:latin typeface="Century Gothic" panose="020B0502020202020204" pitchFamily="34" charset="0"/>
              </a:rPr>
              <a:t>Splitting is the process of dividing the decision node/root node into sub-nodes according to the given conditions.</a:t>
            </a:r>
          </a:p>
          <a:p>
            <a:pPr eaLnBrk="1" hangingPunct="1"/>
            <a:r>
              <a:rPr lang="en-US" altLang="en-US" sz="1400" b="1">
                <a:latin typeface="Century Gothic" panose="020B0502020202020204" pitchFamily="34" charset="0"/>
              </a:rPr>
              <a:t>Branch/Sub Tree: </a:t>
            </a:r>
            <a:r>
              <a:rPr lang="en-US" altLang="en-US" sz="1400">
                <a:latin typeface="Century Gothic" panose="020B0502020202020204" pitchFamily="34" charset="0"/>
              </a:rPr>
              <a:t>A tree formed by splitting the tree.</a:t>
            </a:r>
            <a:endParaRPr lang="en-IN" altLang="en-US" sz="1400">
              <a:latin typeface="Century Gothic" panose="020B0502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C14162-94A7-4AB6-BA9B-7E5019FE0816}"/>
              </a:ext>
            </a:extLst>
          </p:cNvPr>
          <p:cNvSpPr txBox="1"/>
          <p:nvPr/>
        </p:nvSpPr>
        <p:spPr>
          <a:xfrm>
            <a:off x="304800" y="623888"/>
            <a:ext cx="4373563"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Decision tree classifier </a:t>
            </a:r>
            <a:r>
              <a:rPr lang="en-IN" sz="2800" b="1" dirty="0">
                <a:solidFill>
                  <a:srgbClr val="002776"/>
                </a:solidFill>
                <a:latin typeface="Arial"/>
                <a:ea typeface="+mj-ea"/>
                <a:cs typeface="+mj-cs"/>
              </a:rPr>
              <a:t>:</a:t>
            </a:r>
            <a:endParaRPr lang="en-US" sz="2800" b="1" dirty="0">
              <a:solidFill>
                <a:srgbClr val="002776"/>
              </a:solidFill>
              <a:latin typeface="Arial"/>
              <a:ea typeface="+mj-ea"/>
              <a:cs typeface="+mj-cs"/>
            </a:endParaRPr>
          </a:p>
        </p:txBody>
      </p:sp>
      <p:sp>
        <p:nvSpPr>
          <p:cNvPr id="87044" name="TextBox 3">
            <a:extLst>
              <a:ext uri="{FF2B5EF4-FFF2-40B4-BE49-F238E27FC236}">
                <a16:creationId xmlns:a16="http://schemas.microsoft.com/office/drawing/2014/main" id="{B540EDA4-9AB1-4207-9172-0E7552F3E7FB}"/>
              </a:ext>
            </a:extLst>
          </p:cNvPr>
          <p:cNvSpPr txBox="1">
            <a:spLocks noChangeArrowheads="1"/>
          </p:cNvSpPr>
          <p:nvPr/>
        </p:nvSpPr>
        <p:spPr bwMode="auto">
          <a:xfrm>
            <a:off x="304800" y="1258888"/>
            <a:ext cx="8348663" cy="3200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entury Gothic" panose="020B0502020202020204" pitchFamily="34" charset="0"/>
              </a:rPr>
              <a:t>Advantages of the Decision Tree:</a:t>
            </a:r>
          </a:p>
          <a:p>
            <a:pPr eaLnBrk="1" hangingPunct="1"/>
            <a:endParaRPr lang="en-US" altLang="en-US" b="1">
              <a:latin typeface="Century Gothic" panose="020B0502020202020204" pitchFamily="34" charset="0"/>
            </a:endParaRPr>
          </a:p>
          <a:p>
            <a:pPr eaLnBrk="1" hangingPunct="1"/>
            <a:r>
              <a:rPr lang="en-US" altLang="en-US" sz="1400">
                <a:latin typeface="Century Gothic" panose="020B0502020202020204" pitchFamily="34" charset="0"/>
              </a:rPr>
              <a:t>1)It is simple to understand as it follows the same process which a human follow while making any decision in real-life.</a:t>
            </a:r>
          </a:p>
          <a:p>
            <a:pPr eaLnBrk="1" hangingPunct="1"/>
            <a:r>
              <a:rPr lang="en-US" altLang="en-US" sz="1400">
                <a:latin typeface="Century Gothic" panose="020B0502020202020204" pitchFamily="34" charset="0"/>
              </a:rPr>
              <a:t>2)It can be very useful for solving decision-related problems.</a:t>
            </a:r>
          </a:p>
          <a:p>
            <a:pPr eaLnBrk="1" hangingPunct="1"/>
            <a:r>
              <a:rPr lang="en-US" altLang="en-US" sz="1400">
                <a:latin typeface="Century Gothic" panose="020B0502020202020204" pitchFamily="34" charset="0"/>
              </a:rPr>
              <a:t>3)It helps to think about all the possible outcomes for a problem.</a:t>
            </a:r>
          </a:p>
          <a:p>
            <a:pPr eaLnBrk="1" hangingPunct="1"/>
            <a:r>
              <a:rPr lang="en-US" altLang="en-US" sz="1400">
                <a:latin typeface="Century Gothic" panose="020B0502020202020204" pitchFamily="34" charset="0"/>
              </a:rPr>
              <a:t>4)There is less requirement of data cleaning compared to other algorithms.</a:t>
            </a:r>
          </a:p>
          <a:p>
            <a:pPr eaLnBrk="1" hangingPunct="1"/>
            <a:endParaRPr lang="en-US" altLang="en-US">
              <a:latin typeface="Century Gothic" panose="020B0502020202020204" pitchFamily="34" charset="0"/>
            </a:endParaRPr>
          </a:p>
          <a:p>
            <a:pPr eaLnBrk="1" hangingPunct="1"/>
            <a:endParaRPr lang="en-US" altLang="en-US">
              <a:latin typeface="Century Gothic" panose="020B0502020202020204" pitchFamily="34" charset="0"/>
            </a:endParaRPr>
          </a:p>
          <a:p>
            <a:pPr eaLnBrk="1" hangingPunct="1"/>
            <a:r>
              <a:rPr lang="en-US" altLang="en-US" b="1">
                <a:latin typeface="Century Gothic" panose="020B0502020202020204" pitchFamily="34" charset="0"/>
              </a:rPr>
              <a:t>Disadvantages of the Decision Tree:</a:t>
            </a:r>
          </a:p>
          <a:p>
            <a:pPr eaLnBrk="1" hangingPunct="1"/>
            <a:r>
              <a:rPr lang="en-US" altLang="en-US" sz="1400">
                <a:latin typeface="Century Gothic" panose="020B0502020202020204" pitchFamily="34" charset="0"/>
              </a:rPr>
              <a:t>1)The decision tree contains lots of layers, which makes it complex.</a:t>
            </a:r>
          </a:p>
          <a:p>
            <a:pPr eaLnBrk="1" hangingPunct="1"/>
            <a:r>
              <a:rPr lang="en-US" altLang="en-US" sz="1400">
                <a:latin typeface="Century Gothic" panose="020B0502020202020204" pitchFamily="34" charset="0"/>
              </a:rPr>
              <a:t>2)It may have an overfitting issue, which can be resolved using the</a:t>
            </a:r>
            <a:r>
              <a:rPr lang="en-US" altLang="en-US" sz="1400" b="1">
                <a:latin typeface="Century Gothic" panose="020B0502020202020204" pitchFamily="34" charset="0"/>
              </a:rPr>
              <a:t> Random Forest algorithm</a:t>
            </a:r>
            <a:r>
              <a:rPr lang="en-US" altLang="en-US" sz="1400">
                <a:latin typeface="Century Gothic" panose="020B0502020202020204" pitchFamily="34" charset="0"/>
              </a:rPr>
              <a:t>.</a:t>
            </a:r>
          </a:p>
          <a:p>
            <a:pPr eaLnBrk="1" hangingPunct="1"/>
            <a:r>
              <a:rPr lang="en-US" altLang="en-US" sz="1400">
                <a:latin typeface="Century Gothic" panose="020B0502020202020204" pitchFamily="34" charset="0"/>
              </a:rPr>
              <a:t>3) For more class labels, the computational complexity of the decision tree may increase.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85FD07-9DFB-4B3F-8211-48ED73103186}"/>
              </a:ext>
            </a:extLst>
          </p:cNvPr>
          <p:cNvSpPr txBox="1"/>
          <p:nvPr/>
        </p:nvSpPr>
        <p:spPr>
          <a:xfrm>
            <a:off x="0" y="112713"/>
            <a:ext cx="3506788" cy="523875"/>
          </a:xfrm>
          <a:prstGeom prst="rect">
            <a:avLst/>
          </a:prstGeom>
          <a:noFill/>
        </p:spPr>
        <p:txBody>
          <a:bodyPr>
            <a:spAutoFit/>
          </a:bodyPr>
          <a:lstStyle/>
          <a:p>
            <a:pPr eaLnBrk="1" fontAlgn="auto" hangingPunct="1">
              <a:spcBef>
                <a:spcPts val="0"/>
              </a:spcBef>
              <a:spcAft>
                <a:spcPts val="0"/>
              </a:spcAft>
              <a:defRPr/>
            </a:pPr>
            <a:r>
              <a:rPr lang="en-US" sz="2800" b="1" dirty="0">
                <a:solidFill>
                  <a:schemeClr val="accent4"/>
                </a:solidFill>
                <a:latin typeface="Arial"/>
                <a:ea typeface="+mj-ea"/>
                <a:cs typeface="+mj-cs"/>
              </a:rPr>
              <a:t>Business Problem:</a:t>
            </a:r>
          </a:p>
        </p:txBody>
      </p:sp>
      <p:sp>
        <p:nvSpPr>
          <p:cNvPr id="54277" name="Rectangle 4">
            <a:extLst>
              <a:ext uri="{FF2B5EF4-FFF2-40B4-BE49-F238E27FC236}">
                <a16:creationId xmlns:a16="http://schemas.microsoft.com/office/drawing/2014/main" id="{6D5B27B9-2A26-49EF-97A7-493353F09F6F}"/>
              </a:ext>
            </a:extLst>
          </p:cNvPr>
          <p:cNvSpPr>
            <a:spLocks noChangeArrowheads="1"/>
          </p:cNvSpPr>
          <p:nvPr/>
        </p:nvSpPr>
        <p:spPr bwMode="auto">
          <a:xfrm>
            <a:off x="482600" y="2220913"/>
            <a:ext cx="7472363" cy="2031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dirty="0"/>
              <a:t>The data is related with direct marketing campaigns of a Portuguese banking institution. The marketing campaigns were based on phone calls. Often, more than one contact to the same client was required, in order to access if the product (bank term deposit) would be ('yes') or not ('no') subscribed.</a:t>
            </a:r>
          </a:p>
          <a:p>
            <a:pPr eaLnBrk="1" hangingPunct="1"/>
            <a:r>
              <a:rPr lang="en-US" dirty="0"/>
              <a:t>The classification goal is to predict if the client will subscribe (yes/no) a term deposit (variable y)</a:t>
            </a:r>
            <a:endParaRPr lang="en-US" altLang="en-US" dirty="0">
              <a:latin typeface="Century Gothic" panose="020B0502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34869F-9C49-4DA3-BC43-7EF84204724C}"/>
              </a:ext>
            </a:extLst>
          </p:cNvPr>
          <p:cNvSpPr txBox="1"/>
          <p:nvPr/>
        </p:nvSpPr>
        <p:spPr>
          <a:xfrm>
            <a:off x="304800" y="623888"/>
            <a:ext cx="4943475"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Random Forest classifier </a:t>
            </a:r>
            <a:r>
              <a:rPr lang="en-IN" sz="2800" b="1" dirty="0">
                <a:solidFill>
                  <a:srgbClr val="002776"/>
                </a:solidFill>
                <a:latin typeface="Arial"/>
                <a:ea typeface="+mj-ea"/>
                <a:cs typeface="+mj-cs"/>
              </a:rPr>
              <a:t>:</a:t>
            </a:r>
            <a:endParaRPr lang="en-US" sz="2800" b="1" dirty="0">
              <a:solidFill>
                <a:srgbClr val="002776"/>
              </a:solidFill>
              <a:latin typeface="Arial"/>
              <a:ea typeface="+mj-ea"/>
              <a:cs typeface="+mj-cs"/>
            </a:endParaRPr>
          </a:p>
        </p:txBody>
      </p:sp>
      <p:sp>
        <p:nvSpPr>
          <p:cNvPr id="88068" name="TextBox 3">
            <a:extLst>
              <a:ext uri="{FF2B5EF4-FFF2-40B4-BE49-F238E27FC236}">
                <a16:creationId xmlns:a16="http://schemas.microsoft.com/office/drawing/2014/main" id="{0B0ACB14-C6AB-48C7-B4A5-2917CF378AD6}"/>
              </a:ext>
            </a:extLst>
          </p:cNvPr>
          <p:cNvSpPr txBox="1">
            <a:spLocks noChangeArrowheads="1"/>
          </p:cNvSpPr>
          <p:nvPr/>
        </p:nvSpPr>
        <p:spPr bwMode="auto">
          <a:xfrm>
            <a:off x="304800" y="1258888"/>
            <a:ext cx="8348663" cy="20923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a:latin typeface="Century Gothic" panose="020B0502020202020204" pitchFamily="34" charset="0"/>
              </a:rPr>
              <a:t>Random Forest is a popular machine learning algorithm that belongs to the supervised learning technique. It is combination of multiple decision tress. Its is an </a:t>
            </a:r>
            <a:r>
              <a:rPr lang="en-IN" altLang="en-US" b="1">
                <a:latin typeface="Century Gothic" panose="020B0502020202020204" pitchFamily="34" charset="0"/>
              </a:rPr>
              <a:t>ensemble</a:t>
            </a:r>
            <a:r>
              <a:rPr lang="en-US" altLang="en-US" sz="1400">
                <a:latin typeface="Century Gothic" panose="020B0502020202020204" pitchFamily="34" charset="0"/>
              </a:rPr>
              <a:t> method.</a:t>
            </a:r>
          </a:p>
          <a:p>
            <a:pPr eaLnBrk="1" hangingPunct="1">
              <a:buFontTx/>
              <a:buAutoNum type="arabicParenR"/>
            </a:pPr>
            <a:r>
              <a:rPr lang="en-US" altLang="en-US" sz="1400">
                <a:latin typeface="Century Gothic" panose="020B0502020202020204" pitchFamily="34" charset="0"/>
              </a:rPr>
              <a:t>Random Forest is a classifier that contains a number of decision trees on various subsets of the given dataset and takes the average to improve the predictive accuracy of that dataset.</a:t>
            </a:r>
          </a:p>
          <a:p>
            <a:pPr eaLnBrk="1" hangingPunct="1">
              <a:buFontTx/>
              <a:buAutoNum type="arabicParenR"/>
            </a:pPr>
            <a:r>
              <a:rPr lang="en-US" altLang="en-US" sz="1400">
                <a:latin typeface="Century Gothic" panose="020B0502020202020204" pitchFamily="34" charset="0"/>
              </a:rPr>
              <a:t>The greater number of trees in the forest leads to higher accuracy and prevents the problem of overfitting.</a:t>
            </a:r>
          </a:p>
          <a:p>
            <a:pPr eaLnBrk="1" hangingPunct="1">
              <a:buFontTx/>
              <a:buAutoNum type="arabicParenR"/>
            </a:pPr>
            <a:endParaRPr lang="en-US" altLang="en-US" sz="1400">
              <a:latin typeface="Century Gothic" panose="020B0502020202020204" pitchFamily="34" charset="0"/>
            </a:endParaRPr>
          </a:p>
        </p:txBody>
      </p:sp>
      <p:pic>
        <p:nvPicPr>
          <p:cNvPr id="88069" name="Picture 2" descr="Machine Learning- Decision Trees and Random Forest Classifiers">
            <a:extLst>
              <a:ext uri="{FF2B5EF4-FFF2-40B4-BE49-F238E27FC236}">
                <a16:creationId xmlns:a16="http://schemas.microsoft.com/office/drawing/2014/main" id="{B3C1AA4D-B8F1-4074-A7F1-7A19160DF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556000"/>
            <a:ext cx="4797425" cy="267811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88070" name="Picture 4" descr="Random Forest Algorithm">
            <a:extLst>
              <a:ext uri="{FF2B5EF4-FFF2-40B4-BE49-F238E27FC236}">
                <a16:creationId xmlns:a16="http://schemas.microsoft.com/office/drawing/2014/main" id="{070CF11B-C0AB-4734-8B65-2A1B20F94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713" y="3506788"/>
            <a:ext cx="3206750" cy="26717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Box 1">
            <a:extLst>
              <a:ext uri="{FF2B5EF4-FFF2-40B4-BE49-F238E27FC236}">
                <a16:creationId xmlns:a16="http://schemas.microsoft.com/office/drawing/2014/main" id="{2163267E-8DFE-494E-919D-BB27E1520EB2}"/>
              </a:ext>
            </a:extLst>
          </p:cNvPr>
          <p:cNvSpPr txBox="1">
            <a:spLocks noChangeArrowheads="1"/>
          </p:cNvSpPr>
          <p:nvPr/>
        </p:nvSpPr>
        <p:spPr bwMode="auto">
          <a:xfrm>
            <a:off x="304800" y="623888"/>
            <a:ext cx="4678363" cy="523875"/>
          </a:xfrm>
          <a:prstGeom prst="rect">
            <a:avLst/>
          </a:prstGeom>
          <a:solidFill>
            <a:schemeClr val="bg1"/>
          </a:solidFill>
          <a:ln w="9525">
            <a:solidFill>
              <a:schemeClr val="tx2"/>
            </a:solidFill>
            <a:miter lim="800000"/>
            <a:headEnd/>
            <a:tailEnd/>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002776"/>
                </a:solidFill>
              </a:rPr>
              <a:t>Random Forest classifier </a:t>
            </a:r>
            <a:r>
              <a:rPr lang="en-IN" altLang="en-US" sz="2800" b="1">
                <a:solidFill>
                  <a:srgbClr val="002776"/>
                </a:solidFill>
              </a:rPr>
              <a:t>:</a:t>
            </a:r>
            <a:endParaRPr lang="en-US" altLang="en-US" sz="2800" b="1">
              <a:solidFill>
                <a:srgbClr val="002776"/>
              </a:solidFill>
            </a:endParaRPr>
          </a:p>
        </p:txBody>
      </p:sp>
      <p:sp>
        <p:nvSpPr>
          <p:cNvPr id="89092" name="TextBox 3">
            <a:extLst>
              <a:ext uri="{FF2B5EF4-FFF2-40B4-BE49-F238E27FC236}">
                <a16:creationId xmlns:a16="http://schemas.microsoft.com/office/drawing/2014/main" id="{4C83584C-83CC-451E-B6A6-5DEDF91A5693}"/>
              </a:ext>
            </a:extLst>
          </p:cNvPr>
          <p:cNvSpPr txBox="1">
            <a:spLocks noChangeArrowheads="1"/>
          </p:cNvSpPr>
          <p:nvPr/>
        </p:nvSpPr>
        <p:spPr bwMode="auto">
          <a:xfrm>
            <a:off x="304800" y="1258888"/>
            <a:ext cx="8348663" cy="25860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entury Gothic" panose="020B0502020202020204" pitchFamily="34" charset="0"/>
              </a:rPr>
              <a:t>Advantages of Random Forest:</a:t>
            </a:r>
          </a:p>
          <a:p>
            <a:pPr eaLnBrk="1" hangingPunct="1"/>
            <a:endParaRPr lang="en-US" altLang="en-US" sz="1400" b="1">
              <a:latin typeface="Century Gothic" panose="020B0502020202020204" pitchFamily="34" charset="0"/>
            </a:endParaRPr>
          </a:p>
          <a:p>
            <a:pPr eaLnBrk="1" hangingPunct="1"/>
            <a:r>
              <a:rPr lang="en-US" altLang="en-US" sz="1400">
                <a:latin typeface="Century Gothic" panose="020B0502020202020204" pitchFamily="34" charset="0"/>
              </a:rPr>
              <a:t>1)Random Forest is capable of performing both Classification and Regression tasks.</a:t>
            </a:r>
          </a:p>
          <a:p>
            <a:pPr eaLnBrk="1" hangingPunct="1"/>
            <a:r>
              <a:rPr lang="en-US" altLang="en-US" sz="1400">
                <a:latin typeface="Century Gothic" panose="020B0502020202020204" pitchFamily="34" charset="0"/>
              </a:rPr>
              <a:t>2)It is capable of handling large datasets with high dimensionality.</a:t>
            </a:r>
          </a:p>
          <a:p>
            <a:pPr eaLnBrk="1" hangingPunct="1"/>
            <a:r>
              <a:rPr lang="en-US" altLang="en-US" sz="1400">
                <a:latin typeface="Century Gothic" panose="020B0502020202020204" pitchFamily="34" charset="0"/>
              </a:rPr>
              <a:t>3)t enhances the accuracy of the model and prevents the overfitting issue.</a:t>
            </a:r>
          </a:p>
          <a:p>
            <a:pPr eaLnBrk="1" hangingPunct="1"/>
            <a:r>
              <a:rPr lang="en-US" altLang="en-US" sz="1400">
                <a:latin typeface="Century Gothic" panose="020B0502020202020204" pitchFamily="34" charset="0"/>
              </a:rPr>
              <a:t>4)It can handle null values in the data set.</a:t>
            </a:r>
          </a:p>
          <a:p>
            <a:pPr eaLnBrk="1" hangingPunct="1"/>
            <a:endParaRPr lang="en-US" altLang="en-US" sz="1400">
              <a:latin typeface="Century Gothic" panose="020B0502020202020204" pitchFamily="34" charset="0"/>
            </a:endParaRPr>
          </a:p>
          <a:p>
            <a:pPr eaLnBrk="1" hangingPunct="1"/>
            <a:r>
              <a:rPr lang="en-US" altLang="en-US" b="1">
                <a:latin typeface="Century Gothic" panose="020B0502020202020204" pitchFamily="34" charset="0"/>
              </a:rPr>
              <a:t>Disadvantages of Random Forest:</a:t>
            </a:r>
          </a:p>
          <a:p>
            <a:pPr eaLnBrk="1" hangingPunct="1"/>
            <a:endParaRPr lang="en-US" altLang="en-US" sz="1400" b="1">
              <a:latin typeface="Century Gothic" panose="020B0502020202020204" pitchFamily="34" charset="0"/>
            </a:endParaRPr>
          </a:p>
          <a:p>
            <a:pPr eaLnBrk="1" hangingPunct="1"/>
            <a:r>
              <a:rPr lang="en-US" altLang="en-US" sz="1400">
                <a:latin typeface="Century Gothic" panose="020B0502020202020204" pitchFamily="34" charset="0"/>
              </a:rPr>
              <a:t>1)Although random forest can be used for both classification and regression tasks, it is not more suitable for Regression tasks.</a:t>
            </a:r>
          </a:p>
        </p:txBody>
      </p:sp>
      <p:sp>
        <p:nvSpPr>
          <p:cNvPr id="89093" name="TextBox 5">
            <a:extLst>
              <a:ext uri="{FF2B5EF4-FFF2-40B4-BE49-F238E27FC236}">
                <a16:creationId xmlns:a16="http://schemas.microsoft.com/office/drawing/2014/main" id="{A1BB7FDD-2648-4342-8A9C-D7A906344E0C}"/>
              </a:ext>
            </a:extLst>
          </p:cNvPr>
          <p:cNvSpPr txBox="1">
            <a:spLocks noChangeArrowheads="1"/>
          </p:cNvSpPr>
          <p:nvPr/>
        </p:nvSpPr>
        <p:spPr bwMode="auto">
          <a:xfrm>
            <a:off x="396875" y="3998913"/>
            <a:ext cx="3592513" cy="522287"/>
          </a:xfrm>
          <a:prstGeom prst="rect">
            <a:avLst/>
          </a:prstGeom>
          <a:solidFill>
            <a:schemeClr val="bg1"/>
          </a:solidFill>
          <a:ln w="9525">
            <a:solidFill>
              <a:schemeClr val="tx2"/>
            </a:solidFill>
            <a:miter lim="800000"/>
            <a:headEnd/>
            <a:tailEnd/>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002776"/>
                </a:solidFill>
              </a:rPr>
              <a:t>Bagging Classifier </a:t>
            </a:r>
            <a:r>
              <a:rPr lang="en-IN" altLang="en-US" sz="2800" b="1">
                <a:solidFill>
                  <a:srgbClr val="002776"/>
                </a:solidFill>
              </a:rPr>
              <a:t>:</a:t>
            </a:r>
            <a:endParaRPr lang="en-US" altLang="en-US" sz="2800" b="1">
              <a:solidFill>
                <a:srgbClr val="002776"/>
              </a:solidFill>
            </a:endParaRPr>
          </a:p>
        </p:txBody>
      </p:sp>
      <p:sp>
        <p:nvSpPr>
          <p:cNvPr id="89094" name="TextBox 6">
            <a:extLst>
              <a:ext uri="{FF2B5EF4-FFF2-40B4-BE49-F238E27FC236}">
                <a16:creationId xmlns:a16="http://schemas.microsoft.com/office/drawing/2014/main" id="{0DBD39EF-1EE5-4843-8649-C82A5E161114}"/>
              </a:ext>
            </a:extLst>
          </p:cNvPr>
          <p:cNvSpPr txBox="1">
            <a:spLocks noChangeArrowheads="1"/>
          </p:cNvSpPr>
          <p:nvPr/>
        </p:nvSpPr>
        <p:spPr bwMode="auto">
          <a:xfrm>
            <a:off x="396875" y="4633913"/>
            <a:ext cx="8350250" cy="1600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a:latin typeface="Century Gothic" panose="020B0502020202020204" pitchFamily="34" charset="0"/>
              </a:rPr>
              <a:t>Bagging is a technique that can be used to improve the accuracy of Classification &amp; Regression Trees (CART).They’re known as ‘ensemble’ methods.</a:t>
            </a:r>
          </a:p>
          <a:p>
            <a:pPr eaLnBrk="1" hangingPunct="1">
              <a:buFontTx/>
              <a:buAutoNum type="arabicParenR"/>
            </a:pPr>
            <a:r>
              <a:rPr lang="en-US" altLang="en-US" sz="1400">
                <a:latin typeface="Century Gothic" panose="020B0502020202020204" pitchFamily="34" charset="0"/>
              </a:rPr>
              <a:t>Bagging reduces overfitting (variance) by averaging or voting, however, this leads to an increase in bias, which is compensated by the reduction in variance though.</a:t>
            </a:r>
          </a:p>
          <a:p>
            <a:pPr eaLnBrk="1" hangingPunct="1">
              <a:buFontTx/>
              <a:buAutoNum type="arabicParenR"/>
            </a:pPr>
            <a:r>
              <a:rPr lang="en-US" altLang="en-US" sz="1400">
                <a:latin typeface="Century Gothic" panose="020B0502020202020204" pitchFamily="34" charset="0"/>
              </a:rPr>
              <a:t>A Bagging classifier is an ensemble meta-estimator that fits base classifiers each on random subsets of the original dataset and then aggregate their individual predictions (either by voting or by averaging) to form a final prediction.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5F6345-4968-481F-BC3F-26884D153A35}"/>
              </a:ext>
            </a:extLst>
          </p:cNvPr>
          <p:cNvSpPr txBox="1"/>
          <p:nvPr/>
        </p:nvSpPr>
        <p:spPr>
          <a:xfrm>
            <a:off x="304800" y="623888"/>
            <a:ext cx="4267200"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Extra tree classifier:</a:t>
            </a:r>
          </a:p>
        </p:txBody>
      </p:sp>
      <p:sp>
        <p:nvSpPr>
          <p:cNvPr id="6" name="TextBox 6">
            <a:extLst>
              <a:ext uri="{FF2B5EF4-FFF2-40B4-BE49-F238E27FC236}">
                <a16:creationId xmlns:a16="http://schemas.microsoft.com/office/drawing/2014/main" id="{FFB5EB26-7956-4CFD-808E-D7AE8C24FD22}"/>
              </a:ext>
            </a:extLst>
          </p:cNvPr>
          <p:cNvSpPr txBox="1">
            <a:spLocks noChangeArrowheads="1"/>
          </p:cNvSpPr>
          <p:nvPr/>
        </p:nvSpPr>
        <p:spPr bwMode="auto">
          <a:xfrm>
            <a:off x="304800" y="1604212"/>
            <a:ext cx="8350250" cy="461664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sz="1400" dirty="0"/>
              <a:t>The </a:t>
            </a:r>
            <a:r>
              <a:rPr lang="en-US" sz="1400" b="1" dirty="0"/>
              <a:t>Extra Trees algorithm</a:t>
            </a:r>
            <a:r>
              <a:rPr lang="en-US" sz="1400" dirty="0"/>
              <a:t> works by creating a large number of unpruned decision </a:t>
            </a:r>
            <a:r>
              <a:rPr lang="en-US" sz="1400" b="1" dirty="0"/>
              <a:t>trees</a:t>
            </a:r>
            <a:r>
              <a:rPr lang="en-US" sz="1400" dirty="0"/>
              <a:t> from the training dataset. Predictions are made by averaging the prediction of the decision </a:t>
            </a:r>
            <a:r>
              <a:rPr lang="en-US" sz="1400" b="1" dirty="0"/>
              <a:t>trees</a:t>
            </a:r>
            <a:r>
              <a:rPr lang="en-US" sz="1400" dirty="0"/>
              <a:t> in the case of regression or using majority voting in the case of classification</a:t>
            </a:r>
          </a:p>
          <a:p>
            <a:pPr eaLnBrk="1" hangingPunct="1">
              <a:buFontTx/>
              <a:buAutoNum type="arabicParenR"/>
            </a:pPr>
            <a:endParaRPr lang="en-US" sz="1400" dirty="0"/>
          </a:p>
          <a:p>
            <a:pPr eaLnBrk="1" hangingPunct="1">
              <a:buFontTx/>
              <a:buAutoNum type="arabicParenR"/>
            </a:pPr>
            <a:r>
              <a:rPr lang="en-US" sz="1400" dirty="0" err="1"/>
              <a:t>ExtraTreesClassifier</a:t>
            </a:r>
            <a:r>
              <a:rPr lang="en-US" sz="1400" dirty="0"/>
              <a:t> is an ensemble learning method fundamentally based on decision trees. </a:t>
            </a:r>
            <a:r>
              <a:rPr lang="en-US" sz="1400" dirty="0" err="1"/>
              <a:t>ExtraTreesClassifier</a:t>
            </a:r>
            <a:r>
              <a:rPr lang="en-US" sz="1400" dirty="0"/>
              <a:t>, like </a:t>
            </a:r>
            <a:r>
              <a:rPr lang="en-US" sz="1400" dirty="0" err="1"/>
              <a:t>RandomForest</a:t>
            </a:r>
            <a:r>
              <a:rPr lang="en-US" sz="1400" dirty="0"/>
              <a:t>, randomizes certain decisions and subsets of data to minimize over-learning from the data and overfitting.</a:t>
            </a:r>
          </a:p>
          <a:p>
            <a:pPr eaLnBrk="1" hangingPunct="1">
              <a:buFontTx/>
              <a:buAutoNum type="arabicParenR"/>
            </a:pPr>
            <a:endParaRPr lang="en-US" altLang="en-US" sz="1400" dirty="0">
              <a:latin typeface="Century Gothic" panose="020B0502020202020204" pitchFamily="34" charset="0"/>
            </a:endParaRPr>
          </a:p>
          <a:p>
            <a:pPr>
              <a:buAutoNum type="arabicParenR" startAt="3"/>
            </a:pPr>
            <a:r>
              <a:rPr lang="en-US" sz="1400" dirty="0"/>
              <a:t>Extra Trees is like Random Forest, in that it builds multiple trees and splits nodes using random subsets of features, but with two key differences: it does not bootstrap observations (meaning it samples without replacement), and nodes are split on random splits, not best splits. So, in summary, </a:t>
            </a:r>
          </a:p>
          <a:p>
            <a:pPr>
              <a:buAutoNum type="arabicParenR" startAt="3"/>
            </a:pPr>
            <a:endParaRPr lang="en-US" sz="1400" dirty="0"/>
          </a:p>
          <a:p>
            <a:pPr marL="0" indent="0"/>
            <a:r>
              <a:rPr lang="en-US" sz="1400" dirty="0" err="1"/>
              <a:t>ExtraTrees</a:t>
            </a:r>
            <a:r>
              <a:rPr lang="en-US" sz="1400" dirty="0"/>
              <a:t>:</a:t>
            </a:r>
          </a:p>
          <a:p>
            <a:pPr marL="0" indent="0"/>
            <a:endParaRPr lang="en-US" sz="1400" dirty="0"/>
          </a:p>
          <a:p>
            <a:pPr marL="0" indent="0"/>
            <a:r>
              <a:rPr lang="en-US" sz="1400" dirty="0"/>
              <a:t>1) builds multiple trees with </a:t>
            </a:r>
            <a:r>
              <a:rPr lang="en-US" sz="1400" b="1" dirty="0"/>
              <a:t>bootstrap</a:t>
            </a:r>
            <a:r>
              <a:rPr lang="en-US" sz="1400" dirty="0"/>
              <a:t> = </a:t>
            </a:r>
            <a:r>
              <a:rPr lang="en-US" sz="1400" b="1" dirty="0"/>
              <a:t>False </a:t>
            </a:r>
            <a:r>
              <a:rPr lang="en-US" sz="1400" dirty="0"/>
              <a:t>by default, which means it samples without replacement</a:t>
            </a:r>
          </a:p>
          <a:p>
            <a:r>
              <a:rPr lang="en-US" sz="1400" dirty="0"/>
              <a:t>2)nodes are split based on </a:t>
            </a:r>
            <a:r>
              <a:rPr lang="en-US" sz="1400" b="1" dirty="0"/>
              <a:t>random</a:t>
            </a:r>
            <a:r>
              <a:rPr lang="en-US" sz="1400" dirty="0"/>
              <a:t> splits among a </a:t>
            </a:r>
            <a:r>
              <a:rPr lang="en-US" sz="1400" b="1" dirty="0"/>
              <a:t>random subset </a:t>
            </a:r>
            <a:r>
              <a:rPr lang="en-US" sz="1400" dirty="0"/>
              <a:t>of the features selected at every node</a:t>
            </a:r>
          </a:p>
          <a:p>
            <a:r>
              <a:rPr lang="en-US" sz="1400" dirty="0"/>
              <a:t>4)In concept, it is very similar to a Random Forest Classifier and only differs from it in the manner of construction of the decision trees in the </a:t>
            </a:r>
            <a:r>
              <a:rPr lang="en-US" sz="1400" dirty="0" err="1"/>
              <a:t>forest.Also</a:t>
            </a:r>
            <a:r>
              <a:rPr lang="en-US" sz="1400" dirty="0"/>
              <a:t> called as </a:t>
            </a:r>
            <a:r>
              <a:rPr lang="en-US" sz="1400" b="1" dirty="0"/>
              <a:t>Extremely Randomized Trees Classifier(Extra Trees Classifier)</a:t>
            </a:r>
            <a:r>
              <a:rPr lang="en-US" sz="1400" dirty="0"/>
              <a:t> </a:t>
            </a:r>
            <a:endParaRPr lang="en-US" altLang="en-US" sz="1400" dirty="0">
              <a:latin typeface="Century Gothic" panose="020B0502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5F6345-4968-481F-BC3F-26884D153A35}"/>
              </a:ext>
            </a:extLst>
          </p:cNvPr>
          <p:cNvSpPr txBox="1"/>
          <p:nvPr/>
        </p:nvSpPr>
        <p:spPr>
          <a:xfrm>
            <a:off x="304800" y="623888"/>
            <a:ext cx="4267200"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Extra tree classifier:</a:t>
            </a:r>
          </a:p>
        </p:txBody>
      </p:sp>
      <p:pic>
        <p:nvPicPr>
          <p:cNvPr id="231428" name="Picture 4" descr="Difference between Random Forest and Extremely Randomized Trees ...">
            <a:extLst>
              <a:ext uri="{FF2B5EF4-FFF2-40B4-BE49-F238E27FC236}">
                <a16:creationId xmlns:a16="http://schemas.microsoft.com/office/drawing/2014/main" id="{FEB509BF-0ADF-479B-BC4E-31C6E2487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41" y="1851784"/>
            <a:ext cx="8657317" cy="21106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CDF15-9084-443E-8E6A-4AD8F9ABD002}"/>
              </a:ext>
            </a:extLst>
          </p:cNvPr>
          <p:cNvSpPr txBox="1">
            <a:spLocks noChangeArrowheads="1"/>
          </p:cNvSpPr>
          <p:nvPr/>
        </p:nvSpPr>
        <p:spPr bwMode="auto">
          <a:xfrm>
            <a:off x="396875" y="4633913"/>
            <a:ext cx="8350250" cy="30777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dirty="0">
                <a:latin typeface="Century Gothic" panose="020B0502020202020204" pitchFamily="34" charset="0"/>
              </a:rPr>
              <a:t>Major difference between Decision tree ,Radom forest and Extra trees classifier.</a:t>
            </a:r>
          </a:p>
        </p:txBody>
      </p:sp>
    </p:spTree>
    <p:extLst>
      <p:ext uri="{BB962C8B-B14F-4D97-AF65-F5344CB8AC3E}">
        <p14:creationId xmlns:p14="http://schemas.microsoft.com/office/powerpoint/2010/main" val="2251946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50EC7-1892-4B83-8BAE-5CA051FB9794}"/>
              </a:ext>
            </a:extLst>
          </p:cNvPr>
          <p:cNvSpPr txBox="1"/>
          <p:nvPr/>
        </p:nvSpPr>
        <p:spPr>
          <a:xfrm>
            <a:off x="304800" y="623888"/>
            <a:ext cx="3379788"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Neural Networks :</a:t>
            </a:r>
            <a:endParaRPr lang="en-US" sz="2800" b="1" dirty="0">
              <a:solidFill>
                <a:srgbClr val="002776"/>
              </a:solidFill>
              <a:latin typeface="Arial"/>
              <a:ea typeface="+mj-ea"/>
              <a:cs typeface="+mj-cs"/>
            </a:endParaRPr>
          </a:p>
        </p:txBody>
      </p:sp>
      <p:sp>
        <p:nvSpPr>
          <p:cNvPr id="91140" name="TextBox 3">
            <a:extLst>
              <a:ext uri="{FF2B5EF4-FFF2-40B4-BE49-F238E27FC236}">
                <a16:creationId xmlns:a16="http://schemas.microsoft.com/office/drawing/2014/main" id="{46E5164E-D630-4A2E-9708-351FEE74BE92}"/>
              </a:ext>
            </a:extLst>
          </p:cNvPr>
          <p:cNvSpPr txBox="1">
            <a:spLocks noChangeArrowheads="1"/>
          </p:cNvSpPr>
          <p:nvPr/>
        </p:nvSpPr>
        <p:spPr bwMode="auto">
          <a:xfrm>
            <a:off x="304800" y="1258888"/>
            <a:ext cx="8348663" cy="116998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a:latin typeface="Century Gothic" panose="020B0502020202020204" pitchFamily="34" charset="0"/>
              </a:rPr>
              <a:t>A neural network is a network or circuit of neurons, or in a modern sense, an artificial neural network, composed of artificial neurons or nodes. Thus a neural network is either a biological neural network, made up of real biological neurons, or an artificial neural network, for solving artificial intelligence(AI) problems.</a:t>
            </a:r>
          </a:p>
          <a:p>
            <a:pPr eaLnBrk="1" hangingPunct="1">
              <a:buFontTx/>
              <a:buAutoNum type="arabicParenR"/>
            </a:pPr>
            <a:r>
              <a:rPr lang="en-US" altLang="en-US" sz="1400">
                <a:latin typeface="Century Gothic" panose="020B0502020202020204" pitchFamily="34" charset="0"/>
              </a:rPr>
              <a:t>Neural network architecture :</a:t>
            </a:r>
          </a:p>
        </p:txBody>
      </p:sp>
      <p:pic>
        <p:nvPicPr>
          <p:cNvPr id="91141" name="Picture 5">
            <a:extLst>
              <a:ext uri="{FF2B5EF4-FFF2-40B4-BE49-F238E27FC236}">
                <a16:creationId xmlns:a16="http://schemas.microsoft.com/office/drawing/2014/main" id="{E5912ED5-3F5C-4E51-86DF-7C71E01507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736850"/>
            <a:ext cx="4886325" cy="286226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91142" name="Picture 4" descr="A Beginner's Guide to Neural Networks and Deep Learning | Pathmind">
            <a:extLst>
              <a:ext uri="{FF2B5EF4-FFF2-40B4-BE49-F238E27FC236}">
                <a16:creationId xmlns:a16="http://schemas.microsoft.com/office/drawing/2014/main" id="{14051A7D-A125-4EC5-8A51-03042ECBD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338" y="3094038"/>
            <a:ext cx="3286125" cy="1597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5E65C1-8BDD-4798-BE64-DFE5B793CDD7}"/>
              </a:ext>
            </a:extLst>
          </p:cNvPr>
          <p:cNvSpPr txBox="1"/>
          <p:nvPr/>
        </p:nvSpPr>
        <p:spPr>
          <a:xfrm>
            <a:off x="304800" y="623888"/>
            <a:ext cx="3379788"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Neural Networks :</a:t>
            </a:r>
            <a:endParaRPr lang="en-US" sz="2800" b="1" dirty="0">
              <a:solidFill>
                <a:srgbClr val="002776"/>
              </a:solidFill>
              <a:latin typeface="Arial"/>
              <a:ea typeface="+mj-ea"/>
              <a:cs typeface="+mj-cs"/>
            </a:endParaRPr>
          </a:p>
        </p:txBody>
      </p:sp>
      <p:pic>
        <p:nvPicPr>
          <p:cNvPr id="92164" name="Picture 2" descr="Complete Guide of Activation Functions - Towards Data Science">
            <a:extLst>
              <a:ext uri="{FF2B5EF4-FFF2-40B4-BE49-F238E27FC236}">
                <a16:creationId xmlns:a16="http://schemas.microsoft.com/office/drawing/2014/main" id="{4E3A2FF8-2A12-4931-8383-7A32B3CC3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57413"/>
            <a:ext cx="7751763" cy="33226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92165" name="TextBox 4">
            <a:extLst>
              <a:ext uri="{FF2B5EF4-FFF2-40B4-BE49-F238E27FC236}">
                <a16:creationId xmlns:a16="http://schemas.microsoft.com/office/drawing/2014/main" id="{CB2FD682-4360-4E5F-8020-72115C71C089}"/>
              </a:ext>
            </a:extLst>
          </p:cNvPr>
          <p:cNvSpPr txBox="1">
            <a:spLocks noChangeArrowheads="1"/>
          </p:cNvSpPr>
          <p:nvPr/>
        </p:nvSpPr>
        <p:spPr bwMode="auto">
          <a:xfrm>
            <a:off x="304800" y="1431925"/>
            <a:ext cx="4398963" cy="368300"/>
          </a:xfrm>
          <a:prstGeom prst="rect">
            <a:avLst/>
          </a:prstGeom>
          <a:solidFill>
            <a:schemeClr val="accent1"/>
          </a:solidFill>
          <a:ln w="9525">
            <a:solidFill>
              <a:schemeClr val="tx2"/>
            </a:solidFill>
            <a:miter lim="800000"/>
            <a:headEnd/>
            <a:tailEnd/>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entury Gothic" panose="020B0502020202020204" pitchFamily="34" charset="0"/>
              </a:rPr>
              <a:t>Different types of Activation functions:</a:t>
            </a:r>
            <a:endParaRPr lang="en-IN" altLang="en-US">
              <a:latin typeface="Century Gothic" panose="020B0502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Box 6">
            <a:extLst>
              <a:ext uri="{FF2B5EF4-FFF2-40B4-BE49-F238E27FC236}">
                <a16:creationId xmlns:a16="http://schemas.microsoft.com/office/drawing/2014/main" id="{AA10DC2C-4CEA-4D20-A431-F9DAB4C8342D}"/>
              </a:ext>
            </a:extLst>
          </p:cNvPr>
          <p:cNvSpPr txBox="1">
            <a:spLocks noChangeArrowheads="1"/>
          </p:cNvSpPr>
          <p:nvPr/>
        </p:nvSpPr>
        <p:spPr bwMode="auto">
          <a:xfrm>
            <a:off x="304800" y="349250"/>
            <a:ext cx="7262813" cy="523875"/>
          </a:xfrm>
          <a:prstGeom prst="rect">
            <a:avLst/>
          </a:prstGeom>
          <a:solidFill>
            <a:schemeClr val="bg1"/>
          </a:solidFill>
          <a:ln w="9525">
            <a:solidFill>
              <a:schemeClr val="tx2"/>
            </a:solidFill>
            <a:miter lim="800000"/>
            <a:headEnd/>
            <a:tailEnd/>
          </a:ln>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a:solidFill>
                  <a:schemeClr val="accent5"/>
                </a:solidFill>
                <a:latin typeface="Arial" panose="020B0604020202020204" pitchFamily="34" charset="0"/>
              </a:rPr>
              <a:t>Support</a:t>
            </a:r>
            <a:r>
              <a:rPr lang="en-IN" altLang="en-US" sz="2800" b="1" dirty="0">
                <a:solidFill>
                  <a:srgbClr val="002776"/>
                </a:solidFill>
                <a:latin typeface="Arial" panose="020B0604020202020204" pitchFamily="34" charset="0"/>
              </a:rPr>
              <a:t> Vector Machine(SVM) Classifier:</a:t>
            </a:r>
          </a:p>
        </p:txBody>
      </p:sp>
      <p:sp>
        <p:nvSpPr>
          <p:cNvPr id="8" name="TextBox 7">
            <a:extLst>
              <a:ext uri="{FF2B5EF4-FFF2-40B4-BE49-F238E27FC236}">
                <a16:creationId xmlns:a16="http://schemas.microsoft.com/office/drawing/2014/main" id="{0B9B85C2-C449-4116-BEAB-BE8D2631D25B}"/>
              </a:ext>
            </a:extLst>
          </p:cNvPr>
          <p:cNvSpPr txBox="1"/>
          <p:nvPr/>
        </p:nvSpPr>
        <p:spPr>
          <a:xfrm>
            <a:off x="304800" y="1209675"/>
            <a:ext cx="8348663" cy="2738438"/>
          </a:xfrm>
          <a:prstGeom prst="rect">
            <a:avLst/>
          </a:prstGeom>
          <a:noFill/>
          <a:ln>
            <a:solidFill>
              <a:schemeClr val="tx2"/>
            </a:solidFill>
          </a:ln>
        </p:spPr>
        <p:txBody>
          <a:bodyPr>
            <a:spAutoFit/>
          </a:bodyPr>
          <a:lstStyle/>
          <a:p>
            <a:pPr marL="342900" indent="-342900" eaLnBrk="1" fontAlgn="auto" hangingPunct="1">
              <a:spcBef>
                <a:spcPts val="0"/>
              </a:spcBef>
              <a:spcAft>
                <a:spcPts val="0"/>
              </a:spcAft>
              <a:buFontTx/>
              <a:buAutoNum type="arabicParenR"/>
              <a:defRPr/>
            </a:pPr>
            <a:r>
              <a:rPr lang="en-US" sz="1400" dirty="0">
                <a:latin typeface="+mn-lt"/>
                <a:cs typeface="+mn-cs"/>
              </a:rPr>
              <a:t>Support Vector Machine or SVM is one of the most popular Supervised Learning algorithms, which is used for Classification as well as Regression problems.</a:t>
            </a:r>
          </a:p>
          <a:p>
            <a:pPr marL="342900" indent="-342900" eaLnBrk="1" fontAlgn="auto" hangingPunct="1">
              <a:spcBef>
                <a:spcPts val="0"/>
              </a:spcBef>
              <a:spcAft>
                <a:spcPts val="0"/>
              </a:spcAft>
              <a:buFontTx/>
              <a:buAutoNum type="arabicParenR"/>
              <a:defRPr/>
            </a:pPr>
            <a:r>
              <a:rPr lang="en-US" sz="1400" dirty="0">
                <a:latin typeface="+mn-lt"/>
                <a:cs typeface="+mn-cs"/>
              </a:rPr>
              <a:t>The goal of the SVM algorithm is to create the best line or decision boundary that can segregate n-dimensional space into classes so that we can easily put the new data point in the correct category in the future. This best decision boundary is called a hyperplane.</a:t>
            </a:r>
          </a:p>
          <a:p>
            <a:pPr marL="342900" indent="-342900" eaLnBrk="1" fontAlgn="auto" hangingPunct="1">
              <a:spcBef>
                <a:spcPts val="0"/>
              </a:spcBef>
              <a:spcAft>
                <a:spcPts val="0"/>
              </a:spcAft>
              <a:buFontTx/>
              <a:buAutoNum type="arabicParenR"/>
              <a:defRPr/>
            </a:pPr>
            <a:r>
              <a:rPr lang="en-US" sz="1400" dirty="0">
                <a:latin typeface="+mn-lt"/>
                <a:cs typeface="+mn-cs"/>
              </a:rPr>
              <a:t>SVM is of two types .</a:t>
            </a:r>
            <a:r>
              <a:rPr lang="en-US" sz="1400" b="1" dirty="0">
                <a:latin typeface="+mn-lt"/>
                <a:cs typeface="+mn-cs"/>
              </a:rPr>
              <a:t>a)Linear SVM : </a:t>
            </a:r>
            <a:r>
              <a:rPr lang="en-US" sz="1400" dirty="0">
                <a:latin typeface="+mn-lt"/>
                <a:cs typeface="+mn-cs"/>
              </a:rPr>
              <a:t>It is used for linearly separable data, which means if a dataset can be classified into two classes by using a single straight line, then such data is termed as linearly separable data, and classifier is used called as Linear SVM classifier.</a:t>
            </a:r>
          </a:p>
          <a:p>
            <a:pPr eaLnBrk="1" fontAlgn="auto" hangingPunct="1">
              <a:spcBef>
                <a:spcPts val="0"/>
              </a:spcBef>
              <a:spcAft>
                <a:spcPts val="0"/>
              </a:spcAft>
              <a:defRPr/>
            </a:pPr>
            <a:r>
              <a:rPr lang="en-US" sz="1400" dirty="0">
                <a:latin typeface="+mn-lt"/>
                <a:cs typeface="+mn-cs"/>
              </a:rPr>
              <a:t>                                          b</a:t>
            </a:r>
            <a:r>
              <a:rPr lang="en-US" sz="1400" b="1" dirty="0">
                <a:latin typeface="+mn-lt"/>
                <a:cs typeface="+mn-cs"/>
              </a:rPr>
              <a:t>) Non-linear SVM: </a:t>
            </a:r>
            <a:r>
              <a:rPr lang="en-US" sz="1400" dirty="0">
                <a:latin typeface="+mn-lt"/>
                <a:cs typeface="+mn-cs"/>
              </a:rPr>
              <a:t>Non-Linear SVM is used for non-linearly separated data, which means if a dataset cannot be classified by using a straight line, then such data is termed as non-linear data and classifier used is called as Non-linear SVM classifier.</a:t>
            </a:r>
          </a:p>
          <a:p>
            <a:pPr marL="342900" indent="-342900" eaLnBrk="1" fontAlgn="auto" hangingPunct="1">
              <a:spcBef>
                <a:spcPts val="0"/>
              </a:spcBef>
              <a:spcAft>
                <a:spcPts val="0"/>
              </a:spcAft>
              <a:buFontTx/>
              <a:buAutoNum type="arabicParenR"/>
              <a:defRPr/>
            </a:pPr>
            <a:endParaRPr lang="en-US" sz="1400" dirty="0">
              <a:latin typeface="+mn-lt"/>
              <a:cs typeface="+mn-cs"/>
            </a:endParaRPr>
          </a:p>
        </p:txBody>
      </p:sp>
      <p:pic>
        <p:nvPicPr>
          <p:cNvPr id="93189" name="Picture 4" descr="Support Vector Machine Algorithm">
            <a:extLst>
              <a:ext uri="{FF2B5EF4-FFF2-40B4-BE49-F238E27FC236}">
                <a16:creationId xmlns:a16="http://schemas.microsoft.com/office/drawing/2014/main" id="{9B4F0C9B-1D36-4406-B89F-BD6C2CF08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4102100"/>
            <a:ext cx="3402013" cy="22669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93190" name="AutoShape 6" descr="Support Vector Machine Algorithm">
            <a:extLst>
              <a:ext uri="{FF2B5EF4-FFF2-40B4-BE49-F238E27FC236}">
                <a16:creationId xmlns:a16="http://schemas.microsoft.com/office/drawing/2014/main" id="{3BE47FC5-0FFC-49E7-8E39-076A931A7A5B}"/>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pic>
        <p:nvPicPr>
          <p:cNvPr id="93191" name="Picture 10" descr="Support Vector Machine Algorithm">
            <a:extLst>
              <a:ext uri="{FF2B5EF4-FFF2-40B4-BE49-F238E27FC236}">
                <a16:creationId xmlns:a16="http://schemas.microsoft.com/office/drawing/2014/main" id="{809F77CC-E497-4B46-BD7A-70B97F923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8" y="4027488"/>
            <a:ext cx="2620962" cy="23415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Box 6">
            <a:extLst>
              <a:ext uri="{FF2B5EF4-FFF2-40B4-BE49-F238E27FC236}">
                <a16:creationId xmlns:a16="http://schemas.microsoft.com/office/drawing/2014/main" id="{AA10DC2C-4CEA-4D20-A431-F9DAB4C8342D}"/>
              </a:ext>
            </a:extLst>
          </p:cNvPr>
          <p:cNvSpPr txBox="1">
            <a:spLocks noChangeArrowheads="1"/>
          </p:cNvSpPr>
          <p:nvPr/>
        </p:nvSpPr>
        <p:spPr bwMode="auto">
          <a:xfrm>
            <a:off x="304800" y="349250"/>
            <a:ext cx="3896139"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err="1">
                <a:solidFill>
                  <a:srgbClr val="002776"/>
                </a:solidFill>
                <a:latin typeface="Arial" panose="020B0604020202020204" pitchFamily="34" charset="0"/>
              </a:rPr>
              <a:t>Catboost</a:t>
            </a:r>
            <a:r>
              <a:rPr lang="en-IN" altLang="en-US" sz="2800" b="1" dirty="0">
                <a:solidFill>
                  <a:srgbClr val="002776"/>
                </a:solidFill>
                <a:latin typeface="Arial" panose="020B0604020202020204" pitchFamily="34" charset="0"/>
              </a:rPr>
              <a:t> Classifier:</a:t>
            </a:r>
          </a:p>
        </p:txBody>
      </p:sp>
      <p:sp>
        <p:nvSpPr>
          <p:cNvPr id="8" name="TextBox 7">
            <a:extLst>
              <a:ext uri="{FF2B5EF4-FFF2-40B4-BE49-F238E27FC236}">
                <a16:creationId xmlns:a16="http://schemas.microsoft.com/office/drawing/2014/main" id="{0B9B85C2-C449-4116-BEAB-BE8D2631D25B}"/>
              </a:ext>
            </a:extLst>
          </p:cNvPr>
          <p:cNvSpPr txBox="1"/>
          <p:nvPr/>
        </p:nvSpPr>
        <p:spPr>
          <a:xfrm>
            <a:off x="304800" y="1032876"/>
            <a:ext cx="8348663" cy="3108543"/>
          </a:xfrm>
          <a:prstGeom prst="rect">
            <a:avLst/>
          </a:prstGeom>
          <a:noFill/>
          <a:ln>
            <a:solidFill>
              <a:schemeClr val="tx2"/>
            </a:solidFill>
          </a:ln>
        </p:spPr>
        <p:txBody>
          <a:bodyPr>
            <a:spAutoFit/>
          </a:bodyPr>
          <a:lstStyle/>
          <a:p>
            <a:r>
              <a:rPr lang="en-US" sz="1400" dirty="0">
                <a:latin typeface="+mn-lt"/>
                <a:cs typeface="+mn-cs"/>
              </a:rPr>
              <a:t>1)A machine learning library to handle categorical (CAT) data automatically.</a:t>
            </a:r>
          </a:p>
          <a:p>
            <a:endParaRPr lang="en-US" sz="1400" dirty="0">
              <a:latin typeface="+mn-lt"/>
              <a:cs typeface="+mn-cs"/>
            </a:endParaRPr>
          </a:p>
          <a:p>
            <a:r>
              <a:rPr lang="en-US" sz="1400" dirty="0">
                <a:latin typeface="+mn-lt"/>
                <a:cs typeface="+mn-cs"/>
              </a:rPr>
              <a:t>2) “</a:t>
            </a:r>
            <a:r>
              <a:rPr lang="en-US" sz="1400" dirty="0" err="1">
                <a:latin typeface="+mn-lt"/>
                <a:cs typeface="+mn-cs"/>
              </a:rPr>
              <a:t>CatBoost</a:t>
            </a:r>
            <a:r>
              <a:rPr lang="en-US" sz="1400" dirty="0">
                <a:latin typeface="+mn-lt"/>
                <a:cs typeface="+mn-cs"/>
              </a:rPr>
              <a:t>” name comes from two words “Category” and “Boosting”.</a:t>
            </a:r>
          </a:p>
          <a:p>
            <a:endParaRPr lang="en-US" sz="1400" dirty="0">
              <a:latin typeface="+mn-lt"/>
              <a:cs typeface="+mn-cs"/>
            </a:endParaRPr>
          </a:p>
          <a:p>
            <a:r>
              <a:rPr lang="en-US" sz="1400" dirty="0">
                <a:latin typeface="+mn-lt"/>
                <a:cs typeface="+mn-cs"/>
              </a:rPr>
              <a:t>3) </a:t>
            </a:r>
            <a:r>
              <a:rPr lang="en-US" sz="1400" dirty="0" err="1">
                <a:latin typeface="+mn-lt"/>
                <a:cs typeface="+mn-cs"/>
              </a:rPr>
              <a:t>CatBoost</a:t>
            </a:r>
            <a:r>
              <a:rPr lang="en-US" sz="1400" dirty="0">
                <a:latin typeface="+mn-lt"/>
                <a:cs typeface="+mn-cs"/>
              </a:rPr>
              <a:t> is an algorithm for gradient boosting on decision trees. It is developed by Yandex researchers and engineers, and is used for search, recommendation systems, personal assistant, self-driving cars, weather prediction and many other tasks at Yandex and in other companies, including CERN, Cloudflare, Careem taxi.</a:t>
            </a:r>
          </a:p>
          <a:p>
            <a:endParaRPr lang="en-US" sz="1400" dirty="0">
              <a:latin typeface="+mn-lt"/>
              <a:cs typeface="+mn-cs"/>
            </a:endParaRPr>
          </a:p>
          <a:p>
            <a:r>
              <a:rPr lang="en-US" sz="1400" dirty="0">
                <a:latin typeface="+mn-lt"/>
                <a:cs typeface="+mn-cs"/>
              </a:rPr>
              <a:t>4) </a:t>
            </a:r>
            <a:r>
              <a:rPr lang="en-US" sz="1400" dirty="0" err="1">
                <a:latin typeface="+mn-lt"/>
                <a:cs typeface="+mn-cs"/>
              </a:rPr>
              <a:t>Catboost</a:t>
            </a:r>
            <a:r>
              <a:rPr lang="en-US" sz="1400" dirty="0">
                <a:latin typeface="+mn-lt"/>
                <a:cs typeface="+mn-cs"/>
              </a:rPr>
              <a:t> is built with similar approach and attributes as with the "older" generation of GBDT models.</a:t>
            </a:r>
          </a:p>
          <a:p>
            <a:br>
              <a:rPr lang="en-US" sz="1400" dirty="0">
                <a:latin typeface="+mn-lt"/>
                <a:cs typeface="+mn-cs"/>
              </a:rPr>
            </a:br>
            <a:r>
              <a:rPr lang="en-US" sz="1400" dirty="0">
                <a:latin typeface="+mn-lt"/>
                <a:cs typeface="+mn-cs"/>
              </a:rPr>
              <a:t>5)</a:t>
            </a:r>
            <a:r>
              <a:rPr lang="en-US" sz="1400" dirty="0" err="1">
                <a:latin typeface="+mn-lt"/>
                <a:cs typeface="+mn-cs"/>
              </a:rPr>
              <a:t>Catboost</a:t>
            </a:r>
            <a:r>
              <a:rPr lang="en-US" sz="1400" dirty="0">
                <a:latin typeface="+mn-lt"/>
                <a:cs typeface="+mn-cs"/>
              </a:rPr>
              <a:t> power lies with categorical features preprocessing, prediction time and model analysis.</a:t>
            </a:r>
          </a:p>
        </p:txBody>
      </p:sp>
      <p:sp>
        <p:nvSpPr>
          <p:cNvPr id="93190" name="AutoShape 6" descr="Support Vector Machine Algorithm">
            <a:extLst>
              <a:ext uri="{FF2B5EF4-FFF2-40B4-BE49-F238E27FC236}">
                <a16:creationId xmlns:a16="http://schemas.microsoft.com/office/drawing/2014/main" id="{3BE47FC5-0FFC-49E7-8E39-076A931A7A5B}"/>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sp>
        <p:nvSpPr>
          <p:cNvPr id="10" name="TextBox 6">
            <a:extLst>
              <a:ext uri="{FF2B5EF4-FFF2-40B4-BE49-F238E27FC236}">
                <a16:creationId xmlns:a16="http://schemas.microsoft.com/office/drawing/2014/main" id="{6BE867FC-3F7B-4D44-AB64-F19FB594CF08}"/>
              </a:ext>
            </a:extLst>
          </p:cNvPr>
          <p:cNvSpPr txBox="1">
            <a:spLocks noChangeArrowheads="1"/>
          </p:cNvSpPr>
          <p:nvPr/>
        </p:nvSpPr>
        <p:spPr bwMode="auto">
          <a:xfrm>
            <a:off x="304800" y="4301170"/>
            <a:ext cx="3153811"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a:solidFill>
                  <a:srgbClr val="002776"/>
                </a:solidFill>
                <a:latin typeface="Arial" panose="020B0604020202020204" pitchFamily="34" charset="0"/>
              </a:rPr>
              <a:t>XGB Classifier:</a:t>
            </a:r>
          </a:p>
        </p:txBody>
      </p:sp>
      <p:sp>
        <p:nvSpPr>
          <p:cNvPr id="2" name="Rectangle 1">
            <a:extLst>
              <a:ext uri="{FF2B5EF4-FFF2-40B4-BE49-F238E27FC236}">
                <a16:creationId xmlns:a16="http://schemas.microsoft.com/office/drawing/2014/main" id="{B754FABE-6048-4C2F-98FF-BF6069C79E05}"/>
              </a:ext>
            </a:extLst>
          </p:cNvPr>
          <p:cNvSpPr/>
          <p:nvPr/>
        </p:nvSpPr>
        <p:spPr>
          <a:xfrm>
            <a:off x="255104" y="4984796"/>
            <a:ext cx="8448054" cy="1384995"/>
          </a:xfrm>
          <a:prstGeom prst="rect">
            <a:avLst/>
          </a:prstGeom>
          <a:ln>
            <a:solidFill>
              <a:schemeClr val="tx1"/>
            </a:solidFill>
          </a:ln>
        </p:spPr>
        <p:txBody>
          <a:bodyPr wrap="square">
            <a:spAutoFit/>
          </a:bodyPr>
          <a:lstStyle/>
          <a:p>
            <a:r>
              <a:rPr lang="en-US" sz="1400" dirty="0" err="1">
                <a:latin typeface="+mn-lt"/>
                <a:cs typeface="+mn-cs"/>
              </a:rPr>
              <a:t>XGBoost</a:t>
            </a:r>
            <a:r>
              <a:rPr lang="en-US" sz="1400" dirty="0">
                <a:latin typeface="+mn-lt"/>
                <a:cs typeface="+mn-cs"/>
              </a:rPr>
              <a:t> is an optimized distributed gradient boosting library designed to be highly efficient, flexible and portable. It implements machine learning algorithms under the Gradient Boosting framework. </a:t>
            </a:r>
            <a:r>
              <a:rPr lang="en-US" sz="1400" dirty="0" err="1">
                <a:latin typeface="+mn-lt"/>
                <a:cs typeface="+mn-cs"/>
              </a:rPr>
              <a:t>XGBoost</a:t>
            </a:r>
            <a:r>
              <a:rPr lang="en-US" sz="1400" dirty="0">
                <a:latin typeface="+mn-lt"/>
                <a:cs typeface="+mn-cs"/>
              </a:rPr>
              <a:t> provides a parallel tree boosting (also known as GBDT, GBM) that solve many data science problems in a fast and accurate way. The same code runs on major distributed environment (Hadoop, SGE, MPI) and can solve problems beyond billions of examples.</a:t>
            </a:r>
            <a:endParaRPr lang="en-IN" sz="1400" dirty="0">
              <a:latin typeface="+mn-lt"/>
              <a:cs typeface="+mn-cs"/>
            </a:endParaRPr>
          </a:p>
        </p:txBody>
      </p:sp>
    </p:spTree>
    <p:extLst>
      <p:ext uri="{BB962C8B-B14F-4D97-AF65-F5344CB8AC3E}">
        <p14:creationId xmlns:p14="http://schemas.microsoft.com/office/powerpoint/2010/main" val="2697328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DADCD9-1C23-46E4-9E4E-B743E5D1807F}"/>
              </a:ext>
            </a:extLst>
          </p:cNvPr>
          <p:cNvSpPr txBox="1"/>
          <p:nvPr/>
        </p:nvSpPr>
        <p:spPr>
          <a:xfrm>
            <a:off x="185736" y="1214438"/>
            <a:ext cx="8520941" cy="3970318"/>
          </a:xfrm>
          <a:prstGeom prst="rect">
            <a:avLst/>
          </a:prstGeom>
          <a:noFill/>
          <a:ln>
            <a:solidFill>
              <a:schemeClr val="tx1"/>
            </a:solidFill>
          </a:ln>
        </p:spPr>
        <p:txBody>
          <a:bodyPr wrap="square">
            <a:spAutoFit/>
          </a:bodyPr>
          <a:lstStyle/>
          <a:p>
            <a:pPr>
              <a:defRPr/>
            </a:pPr>
            <a:r>
              <a:rPr lang="en-US" sz="1400" dirty="0">
                <a:latin typeface="+mn-lt"/>
                <a:cs typeface="+mn-cs"/>
              </a:rPr>
              <a:t>1)</a:t>
            </a:r>
            <a:r>
              <a:rPr lang="en-US" sz="1400" dirty="0" err="1">
                <a:latin typeface="+mn-lt"/>
                <a:cs typeface="+mn-cs"/>
              </a:rPr>
              <a:t>XGBoost</a:t>
            </a:r>
            <a:r>
              <a:rPr lang="en-US" sz="1400" dirty="0">
                <a:latin typeface="+mn-lt"/>
                <a:cs typeface="+mn-cs"/>
              </a:rPr>
              <a:t> is a powerful machine learning algorithm especially where speed and accuracy are concerned</a:t>
            </a:r>
            <a:r>
              <a:rPr lang="en-IN" sz="1400" dirty="0">
                <a:latin typeface="+mn-lt"/>
                <a:cs typeface="+mn-cs"/>
              </a:rPr>
              <a:t>.</a:t>
            </a:r>
          </a:p>
          <a:p>
            <a:pPr>
              <a:defRPr/>
            </a:pPr>
            <a:br>
              <a:rPr lang="en-IN" sz="1400" dirty="0">
                <a:latin typeface="+mn-lt"/>
                <a:cs typeface="+mn-cs"/>
              </a:rPr>
            </a:br>
            <a:r>
              <a:rPr lang="en-IN" sz="1400" dirty="0">
                <a:latin typeface="+mn-lt"/>
                <a:cs typeface="+mn-cs"/>
              </a:rPr>
              <a:t>2)</a:t>
            </a:r>
            <a:r>
              <a:rPr lang="en-US" sz="1400" dirty="0">
                <a:latin typeface="+mn-lt"/>
                <a:cs typeface="+mn-cs"/>
              </a:rPr>
              <a:t>We need to consider different parameters and their values to be specified while implementing an </a:t>
            </a:r>
            <a:r>
              <a:rPr lang="en-US" sz="1400" dirty="0" err="1">
                <a:latin typeface="+mn-lt"/>
                <a:cs typeface="+mn-cs"/>
              </a:rPr>
              <a:t>XGBoost</a:t>
            </a:r>
            <a:r>
              <a:rPr lang="en-US" sz="1400" dirty="0">
                <a:latin typeface="+mn-lt"/>
                <a:cs typeface="+mn-cs"/>
              </a:rPr>
              <a:t> model</a:t>
            </a:r>
            <a:r>
              <a:rPr lang="en-IN" sz="1400" dirty="0">
                <a:latin typeface="+mn-lt"/>
                <a:cs typeface="+mn-cs"/>
              </a:rPr>
              <a:t>.</a:t>
            </a:r>
          </a:p>
          <a:p>
            <a:pPr>
              <a:defRPr/>
            </a:pPr>
            <a:endParaRPr lang="en-IN" sz="1400" dirty="0">
              <a:latin typeface="+mn-lt"/>
              <a:cs typeface="+mn-cs"/>
            </a:endParaRPr>
          </a:p>
          <a:p>
            <a:pPr>
              <a:defRPr/>
            </a:pPr>
            <a:r>
              <a:rPr lang="en-IN" sz="1400" dirty="0">
                <a:latin typeface="+mn-lt"/>
                <a:cs typeface="+mn-cs"/>
              </a:rPr>
              <a:t>3)</a:t>
            </a:r>
            <a:r>
              <a:rPr lang="en-US" sz="1400" dirty="0">
                <a:latin typeface="+mn-lt"/>
                <a:cs typeface="+mn-cs"/>
              </a:rPr>
              <a:t>The XGBoost model requires parameter tuning to improve and fully leverage its advantages over other algorithms. </a:t>
            </a:r>
          </a:p>
          <a:p>
            <a:pPr marL="285750" indent="-285750">
              <a:buFont typeface="Arial" pitchFamily="34" charset="0"/>
              <a:buChar char="•"/>
              <a:defRPr/>
            </a:pPr>
            <a:endParaRPr lang="en-US" sz="1400" dirty="0">
              <a:latin typeface="+mn-lt"/>
              <a:cs typeface="+mn-cs"/>
            </a:endParaRPr>
          </a:p>
          <a:p>
            <a:pPr marL="285750" indent="-285750">
              <a:defRPr/>
            </a:pPr>
            <a:r>
              <a:rPr lang="en-US" sz="1400" b="1" dirty="0">
                <a:latin typeface="+mn-lt"/>
                <a:cs typeface="+mn-cs"/>
              </a:rPr>
              <a:t>The XGBoost Advantages :</a:t>
            </a:r>
          </a:p>
          <a:p>
            <a:pPr marL="285750" indent="-285750">
              <a:defRPr/>
            </a:pPr>
            <a:endParaRPr lang="en-US" sz="1400" dirty="0">
              <a:latin typeface="+mn-lt"/>
              <a:cs typeface="+mn-cs"/>
            </a:endParaRPr>
          </a:p>
          <a:p>
            <a:pPr marL="342900" indent="-342900">
              <a:buFont typeface="+mj-lt"/>
              <a:buAutoNum type="arabicPeriod"/>
              <a:defRPr/>
            </a:pPr>
            <a:r>
              <a:rPr lang="en-US" sz="1400" dirty="0">
                <a:latin typeface="+mn-lt"/>
                <a:cs typeface="+mn-cs"/>
              </a:rPr>
              <a:t>Regularization-help to reduce over fitting</a:t>
            </a:r>
          </a:p>
          <a:p>
            <a:pPr marL="342900" indent="-342900">
              <a:buFont typeface="+mj-lt"/>
              <a:buAutoNum type="arabicPeriod"/>
              <a:defRPr/>
            </a:pPr>
            <a:r>
              <a:rPr lang="en-US" sz="1400" dirty="0">
                <a:latin typeface="+mn-lt"/>
                <a:cs typeface="+mn-cs"/>
              </a:rPr>
              <a:t>Parallel Processing</a:t>
            </a:r>
          </a:p>
          <a:p>
            <a:pPr marL="342900" indent="-342900">
              <a:buFont typeface="+mj-lt"/>
              <a:buAutoNum type="arabicPeriod"/>
              <a:defRPr/>
            </a:pPr>
            <a:r>
              <a:rPr lang="en-US" sz="1400" dirty="0">
                <a:latin typeface="+mn-lt"/>
                <a:cs typeface="+mn-cs"/>
              </a:rPr>
              <a:t>High Flexibility</a:t>
            </a:r>
          </a:p>
          <a:p>
            <a:pPr marL="342900" indent="-342900">
              <a:buFont typeface="+mj-lt"/>
              <a:buAutoNum type="arabicPeriod"/>
              <a:defRPr/>
            </a:pPr>
            <a:r>
              <a:rPr lang="en-US" sz="1400" dirty="0">
                <a:latin typeface="+mn-lt"/>
                <a:cs typeface="+mn-cs"/>
              </a:rPr>
              <a:t>Handling Missing Values</a:t>
            </a:r>
          </a:p>
          <a:p>
            <a:pPr marL="342900" indent="-342900">
              <a:buFont typeface="+mj-lt"/>
              <a:buAutoNum type="arabicPeriod"/>
              <a:defRPr/>
            </a:pPr>
            <a:r>
              <a:rPr lang="en-US" sz="1400" dirty="0">
                <a:latin typeface="+mn-lt"/>
                <a:cs typeface="+mn-cs"/>
              </a:rPr>
              <a:t>Built-in Cross-Validation</a:t>
            </a:r>
          </a:p>
          <a:p>
            <a:pPr marL="342900" indent="-342900">
              <a:buFont typeface="+mj-lt"/>
              <a:buAutoNum type="arabicPeriod"/>
              <a:defRPr/>
            </a:pPr>
            <a:r>
              <a:rPr lang="en-US" sz="1400" dirty="0">
                <a:latin typeface="+mn-lt"/>
                <a:cs typeface="+mn-cs"/>
              </a:rPr>
              <a:t>Continue on Existing Model </a:t>
            </a:r>
            <a:br>
              <a:rPr lang="en-IN" sz="1400" dirty="0">
                <a:latin typeface="+mn-lt"/>
                <a:cs typeface="+mn-cs"/>
              </a:rPr>
            </a:br>
            <a:endParaRPr lang="en-IN" sz="1400" dirty="0">
              <a:latin typeface="+mn-lt"/>
              <a:cs typeface="+mn-cs"/>
            </a:endParaRPr>
          </a:p>
        </p:txBody>
      </p:sp>
      <p:sp>
        <p:nvSpPr>
          <p:cNvPr id="6" name="TextBox 6">
            <a:extLst>
              <a:ext uri="{FF2B5EF4-FFF2-40B4-BE49-F238E27FC236}">
                <a16:creationId xmlns:a16="http://schemas.microsoft.com/office/drawing/2014/main" id="{D2C482F7-327A-4087-8AB7-2FCFA9598669}"/>
              </a:ext>
            </a:extLst>
          </p:cNvPr>
          <p:cNvSpPr txBox="1">
            <a:spLocks noChangeArrowheads="1"/>
          </p:cNvSpPr>
          <p:nvPr/>
        </p:nvSpPr>
        <p:spPr bwMode="auto">
          <a:xfrm>
            <a:off x="185737" y="507862"/>
            <a:ext cx="3153811"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a:solidFill>
                  <a:srgbClr val="002776"/>
                </a:solidFill>
                <a:latin typeface="Arial" panose="020B0604020202020204" pitchFamily="34" charset="0"/>
              </a:rPr>
              <a:t>XGB Classifier: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5910470"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Model building Results before SMOTE</a:t>
            </a:r>
            <a:r>
              <a:rPr lang="en-IN" altLang="en-US" sz="2800" b="1" dirty="0">
                <a:solidFill>
                  <a:srgbClr val="002776"/>
                </a:solidFill>
              </a:rPr>
              <a:t>:</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graphicFrame>
        <p:nvGraphicFramePr>
          <p:cNvPr id="4" name="Table 3">
            <a:extLst>
              <a:ext uri="{FF2B5EF4-FFF2-40B4-BE49-F238E27FC236}">
                <a16:creationId xmlns:a16="http://schemas.microsoft.com/office/drawing/2014/main" id="{453439BD-05C7-445F-97FC-55FC54A5BF26}"/>
              </a:ext>
            </a:extLst>
          </p:cNvPr>
          <p:cNvGraphicFramePr>
            <a:graphicFrameLocks noGrp="1"/>
          </p:cNvGraphicFramePr>
          <p:nvPr>
            <p:extLst>
              <p:ext uri="{D42A27DB-BD31-4B8C-83A1-F6EECF244321}">
                <p14:modId xmlns:p14="http://schemas.microsoft.com/office/powerpoint/2010/main" val="4034314664"/>
              </p:ext>
            </p:extLst>
          </p:nvPr>
        </p:nvGraphicFramePr>
        <p:xfrm>
          <a:off x="304800" y="1007131"/>
          <a:ext cx="5671928" cy="4154805"/>
        </p:xfrm>
        <a:graphic>
          <a:graphicData uri="http://schemas.openxmlformats.org/drawingml/2006/table">
            <a:tbl>
              <a:tblPr/>
              <a:tblGrid>
                <a:gridCol w="1192696">
                  <a:extLst>
                    <a:ext uri="{9D8B030D-6E8A-4147-A177-3AD203B41FA5}">
                      <a16:colId xmlns:a16="http://schemas.microsoft.com/office/drawing/2014/main" val="3874417574"/>
                    </a:ext>
                  </a:extLst>
                </a:gridCol>
                <a:gridCol w="344556">
                  <a:extLst>
                    <a:ext uri="{9D8B030D-6E8A-4147-A177-3AD203B41FA5}">
                      <a16:colId xmlns:a16="http://schemas.microsoft.com/office/drawing/2014/main" val="822486135"/>
                    </a:ext>
                  </a:extLst>
                </a:gridCol>
                <a:gridCol w="583096">
                  <a:extLst>
                    <a:ext uri="{9D8B030D-6E8A-4147-A177-3AD203B41FA5}">
                      <a16:colId xmlns:a16="http://schemas.microsoft.com/office/drawing/2014/main" val="1439455142"/>
                    </a:ext>
                  </a:extLst>
                </a:gridCol>
                <a:gridCol w="437322">
                  <a:extLst>
                    <a:ext uri="{9D8B030D-6E8A-4147-A177-3AD203B41FA5}">
                      <a16:colId xmlns:a16="http://schemas.microsoft.com/office/drawing/2014/main" val="4216406888"/>
                    </a:ext>
                  </a:extLst>
                </a:gridCol>
                <a:gridCol w="450573">
                  <a:extLst>
                    <a:ext uri="{9D8B030D-6E8A-4147-A177-3AD203B41FA5}">
                      <a16:colId xmlns:a16="http://schemas.microsoft.com/office/drawing/2014/main" val="1511746486"/>
                    </a:ext>
                  </a:extLst>
                </a:gridCol>
                <a:gridCol w="823780">
                  <a:extLst>
                    <a:ext uri="{9D8B030D-6E8A-4147-A177-3AD203B41FA5}">
                      <a16:colId xmlns:a16="http://schemas.microsoft.com/office/drawing/2014/main" val="2872242251"/>
                    </a:ext>
                  </a:extLst>
                </a:gridCol>
                <a:gridCol w="886573">
                  <a:extLst>
                    <a:ext uri="{9D8B030D-6E8A-4147-A177-3AD203B41FA5}">
                      <a16:colId xmlns:a16="http://schemas.microsoft.com/office/drawing/2014/main" val="1430703092"/>
                    </a:ext>
                  </a:extLst>
                </a:gridCol>
                <a:gridCol w="953332">
                  <a:extLst>
                    <a:ext uri="{9D8B030D-6E8A-4147-A177-3AD203B41FA5}">
                      <a16:colId xmlns:a16="http://schemas.microsoft.com/office/drawing/2014/main" val="1754722941"/>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num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Recall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f1-score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Number of errors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dirty="0">
                          <a:solidFill>
                            <a:srgbClr val="000000"/>
                          </a:solidFill>
                          <a:effectLst/>
                          <a:latin typeface="Calibri" panose="020F0502020204030204" pitchFamily="34" charset="0"/>
                        </a:rPr>
                        <a:t>Testing_</a:t>
                      </a:r>
                    </a:p>
                    <a:p>
                      <a:pPr algn="ctr" fontAlgn="ctr"/>
                      <a:r>
                        <a:rPr lang="en-IN" sz="1100" b="1"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dirty="0">
                          <a:solidFill>
                            <a:srgbClr val="000000"/>
                          </a:solidFill>
                          <a:effectLst/>
                          <a:latin typeface="Calibri" panose="020F0502020204030204" pitchFamily="34" charset="0"/>
                        </a:rPr>
                        <a:t>Training_</a:t>
                      </a:r>
                    </a:p>
                    <a:p>
                      <a:pPr algn="ctr" fontAlgn="ctr"/>
                      <a:r>
                        <a:rPr lang="en-IN" sz="1100" b="1"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513922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326983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90051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1673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5760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8902800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8800959"/>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2760253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229432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42581312"/>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64369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961713684"/>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25003"/>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8987216"/>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21594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141928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9430995"/>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030610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548683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21268869"/>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30030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91513121"/>
                  </a:ext>
                </a:extLst>
              </a:tr>
            </a:tbl>
          </a:graphicData>
        </a:graphic>
      </p:graphicFrame>
      <p:sp>
        <p:nvSpPr>
          <p:cNvPr id="6" name="TextBox 5">
            <a:extLst>
              <a:ext uri="{FF2B5EF4-FFF2-40B4-BE49-F238E27FC236}">
                <a16:creationId xmlns:a16="http://schemas.microsoft.com/office/drawing/2014/main" id="{2DCB645F-614A-4A04-A33D-F507897C4DFC}"/>
              </a:ext>
            </a:extLst>
          </p:cNvPr>
          <p:cNvSpPr txBox="1">
            <a:spLocks noChangeArrowheads="1"/>
          </p:cNvSpPr>
          <p:nvPr/>
        </p:nvSpPr>
        <p:spPr bwMode="auto">
          <a:xfrm>
            <a:off x="6096001" y="1040603"/>
            <a:ext cx="2862468" cy="329320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latin typeface="Century Gothic" panose="020B0502020202020204" pitchFamily="34" charset="0"/>
              </a:rPr>
              <a:t>Observation:  </a:t>
            </a:r>
            <a:r>
              <a:rPr lang="en-US" altLang="en-US" sz="1600" dirty="0">
                <a:latin typeface="Century Gothic" panose="020B0502020202020204" pitchFamily="34" charset="0"/>
              </a:rPr>
              <a:t>From the results off all the classification models we can infer that there is a class imbalance problem in the data set.</a:t>
            </a:r>
          </a:p>
          <a:p>
            <a:pPr eaLnBrk="1" hangingPunct="1"/>
            <a:endParaRPr lang="en-US" altLang="en-US" sz="1600" dirty="0">
              <a:latin typeface="Century Gothic" panose="020B0502020202020204" pitchFamily="34" charset="0"/>
            </a:endParaRPr>
          </a:p>
          <a:p>
            <a:pPr eaLnBrk="1" hangingPunct="1"/>
            <a:r>
              <a:rPr lang="en-US" altLang="en-US" sz="1600" b="1" dirty="0">
                <a:latin typeface="Century Gothic" panose="020B0502020202020204" pitchFamily="34" charset="0"/>
              </a:rPr>
              <a:t>How to solve Class Imbalance?</a:t>
            </a:r>
          </a:p>
          <a:p>
            <a:pPr eaLnBrk="1" hangingPunct="1"/>
            <a:r>
              <a:rPr lang="en-US" altLang="en-US" sz="1600" dirty="0">
                <a:latin typeface="Century Gothic" panose="020B0502020202020204" pitchFamily="34" charset="0"/>
              </a:rPr>
              <a:t>By using SMOTE technique we are trying to solve class imbalance problem</a:t>
            </a:r>
          </a:p>
          <a:p>
            <a:pPr eaLnBrk="1" hangingPunct="1"/>
            <a:endParaRPr lang="en-US" altLang="en-US" sz="1600" dirty="0">
              <a:latin typeface="Century Gothic" panose="020B0502020202020204" pitchFamily="34" charset="0"/>
            </a:endParaRPr>
          </a:p>
        </p:txBody>
      </p:sp>
      <p:sp>
        <p:nvSpPr>
          <p:cNvPr id="8" name="TextBox 5">
            <a:extLst>
              <a:ext uri="{FF2B5EF4-FFF2-40B4-BE49-F238E27FC236}">
                <a16:creationId xmlns:a16="http://schemas.microsoft.com/office/drawing/2014/main" id="{EA5AD15A-ECE6-41EB-A01C-EEC600172599}"/>
              </a:ext>
            </a:extLst>
          </p:cNvPr>
          <p:cNvSpPr txBox="1">
            <a:spLocks noChangeArrowheads="1"/>
          </p:cNvSpPr>
          <p:nvPr/>
        </p:nvSpPr>
        <p:spPr bwMode="auto">
          <a:xfrm>
            <a:off x="229461" y="5334200"/>
            <a:ext cx="8685077" cy="135421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latin typeface="Century Gothic" panose="020B0502020202020204" pitchFamily="34" charset="0"/>
                <a:sym typeface="Arial" panose="020B0604020202020204" pitchFamily="34" charset="0"/>
              </a:rPr>
              <a:t>SMOTE : </a:t>
            </a:r>
            <a:r>
              <a:rPr lang="en-US" altLang="en-US" sz="1600" dirty="0">
                <a:latin typeface="Century Gothic" panose="020B0502020202020204" pitchFamily="34" charset="0"/>
                <a:sym typeface="Arial" panose="020B0604020202020204" pitchFamily="34" charset="0"/>
              </a:rPr>
              <a:t>stands for Synthetic Minority Oversampling Technique. This is a statistical technique for increasing the number of cases in your dataset in a balanced way. The module works by generating new instances from existing minority cases that you supply as input.</a:t>
            </a:r>
          </a:p>
          <a:p>
            <a:pPr eaLnBrk="1" hangingPunct="1"/>
            <a:endParaRPr lang="en-IN" altLang="en-US" b="1" dirty="0">
              <a:latin typeface="Century Gothic" panose="020B0502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197B7A56-3C5F-4379-B840-871566C988A0}"/>
              </a:ext>
            </a:extLst>
          </p:cNvPr>
          <p:cNvSpPr txBox="1"/>
          <p:nvPr/>
        </p:nvSpPr>
        <p:spPr>
          <a:xfrm>
            <a:off x="369888" y="266700"/>
            <a:ext cx="6135687" cy="522288"/>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Project Architecture / Project Flow</a:t>
            </a:r>
          </a:p>
        </p:txBody>
      </p:sp>
      <p:sp>
        <p:nvSpPr>
          <p:cNvPr id="3" name="Oval 2">
            <a:extLst>
              <a:ext uri="{FF2B5EF4-FFF2-40B4-BE49-F238E27FC236}">
                <a16:creationId xmlns:a16="http://schemas.microsoft.com/office/drawing/2014/main" id="{FE9FF62E-F20A-4337-BA30-C8AD5A83D462}"/>
              </a:ext>
            </a:extLst>
          </p:cNvPr>
          <p:cNvSpPr/>
          <p:nvPr/>
        </p:nvSpPr>
        <p:spPr>
          <a:xfrm>
            <a:off x="1563459" y="876652"/>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1.Understanding Business Objective</a:t>
            </a:r>
            <a:endParaRPr lang="en-IN" b="1"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A696B8DB-C1B9-4E0B-BB7D-5E1E3045C9AF}"/>
              </a:ext>
            </a:extLst>
          </p:cNvPr>
          <p:cNvSpPr/>
          <p:nvPr/>
        </p:nvSpPr>
        <p:spPr>
          <a:xfrm>
            <a:off x="1563459" y="1670498"/>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2.Getting data set details</a:t>
            </a:r>
            <a:endParaRPr lang="en-IN" b="1"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07A6702C-38A4-41C0-BA9A-26B8CF73275A}"/>
              </a:ext>
            </a:extLst>
          </p:cNvPr>
          <p:cNvSpPr/>
          <p:nvPr/>
        </p:nvSpPr>
        <p:spPr>
          <a:xfrm>
            <a:off x="1563459" y="2452559"/>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3.EDA:Exploratory Data Analysis</a:t>
            </a:r>
            <a:endParaRPr lang="en-IN" b="1"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DDC04388-EB88-49E4-BCB2-EBD261B38BA1}"/>
              </a:ext>
            </a:extLst>
          </p:cNvPr>
          <p:cNvSpPr/>
          <p:nvPr/>
        </p:nvSpPr>
        <p:spPr>
          <a:xfrm>
            <a:off x="1563459" y="3234620"/>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4.Model Building</a:t>
            </a:r>
            <a:endParaRPr lang="en-IN" b="1"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5D2D1A53-A90E-4EE1-91E0-F10718FDE60F}"/>
              </a:ext>
            </a:extLst>
          </p:cNvPr>
          <p:cNvSpPr/>
          <p:nvPr/>
        </p:nvSpPr>
        <p:spPr>
          <a:xfrm>
            <a:off x="1563459" y="4106116"/>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5.Evaluate the model</a:t>
            </a:r>
            <a:endParaRPr lang="en-IN" b="1" dirty="0">
              <a:ln w="0"/>
              <a:solidFill>
                <a:schemeClr val="tx1"/>
              </a:solidFill>
              <a:effectLst>
                <a:outerShdw blurRad="38100" dist="19050" dir="2700000" algn="tl" rotWithShape="0">
                  <a:schemeClr val="dk1">
                    <a:alpha val="40000"/>
                  </a:schemeClr>
                </a:outerShdw>
              </a:effectLst>
            </a:endParaRPr>
          </a:p>
        </p:txBody>
      </p:sp>
      <p:sp>
        <p:nvSpPr>
          <p:cNvPr id="10" name="Oval 9">
            <a:extLst>
              <a:ext uri="{FF2B5EF4-FFF2-40B4-BE49-F238E27FC236}">
                <a16:creationId xmlns:a16="http://schemas.microsoft.com/office/drawing/2014/main" id="{AB957A2F-3510-40D3-ABE3-3FFAF93C0D76}"/>
              </a:ext>
            </a:extLst>
          </p:cNvPr>
          <p:cNvSpPr/>
          <p:nvPr/>
        </p:nvSpPr>
        <p:spPr>
          <a:xfrm>
            <a:off x="1563459" y="4975001"/>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6.Data Visualizations</a:t>
            </a:r>
            <a:endParaRPr lang="en-IN" b="1"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ABAFC96B-D008-422A-91C8-E771B904D388}"/>
              </a:ext>
            </a:extLst>
          </p:cNvPr>
          <p:cNvSpPr/>
          <p:nvPr/>
        </p:nvSpPr>
        <p:spPr>
          <a:xfrm>
            <a:off x="1563459" y="5834105"/>
            <a:ext cx="6208295" cy="493930"/>
          </a:xfrm>
          <a:prstGeom prst="ellipse">
            <a:avLst/>
          </a:prstGeom>
          <a:solidFill>
            <a:srgbClr val="00FF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19050" dir="2700000" algn="tl" rotWithShape="0">
                    <a:schemeClr val="dk1">
                      <a:alpha val="40000"/>
                    </a:schemeClr>
                  </a:outerShdw>
                </a:effectLst>
              </a:rPr>
              <a:t>7.Deployment Frame</a:t>
            </a:r>
            <a:endParaRPr lang="en-IN" b="1"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5910470"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Model building Results after SMOTE</a:t>
            </a:r>
            <a:r>
              <a:rPr lang="en-IN" altLang="en-US" sz="2800" b="1" dirty="0">
                <a:solidFill>
                  <a:srgbClr val="002776"/>
                </a:solidFill>
              </a:rPr>
              <a:t>:</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graphicFrame>
        <p:nvGraphicFramePr>
          <p:cNvPr id="4" name="Table 3">
            <a:extLst>
              <a:ext uri="{FF2B5EF4-FFF2-40B4-BE49-F238E27FC236}">
                <a16:creationId xmlns:a16="http://schemas.microsoft.com/office/drawing/2014/main" id="{453439BD-05C7-445F-97FC-55FC54A5BF26}"/>
              </a:ext>
            </a:extLst>
          </p:cNvPr>
          <p:cNvGraphicFramePr>
            <a:graphicFrameLocks noGrp="1"/>
          </p:cNvGraphicFramePr>
          <p:nvPr/>
        </p:nvGraphicFramePr>
        <p:xfrm>
          <a:off x="304801" y="1007131"/>
          <a:ext cx="6731000" cy="4000500"/>
        </p:xfrm>
        <a:graphic>
          <a:graphicData uri="http://schemas.openxmlformats.org/drawingml/2006/table">
            <a:tbl>
              <a:tblPr/>
              <a:tblGrid>
                <a:gridCol w="1549651">
                  <a:extLst>
                    <a:ext uri="{9D8B030D-6E8A-4147-A177-3AD203B41FA5}">
                      <a16:colId xmlns:a16="http://schemas.microsoft.com/office/drawing/2014/main" val="3874417574"/>
                    </a:ext>
                  </a:extLst>
                </a:gridCol>
                <a:gridCol w="332747">
                  <a:extLst>
                    <a:ext uri="{9D8B030D-6E8A-4147-A177-3AD203B41FA5}">
                      <a16:colId xmlns:a16="http://schemas.microsoft.com/office/drawing/2014/main" val="822486135"/>
                    </a:ext>
                  </a:extLst>
                </a:gridCol>
                <a:gridCol w="608452">
                  <a:extLst>
                    <a:ext uri="{9D8B030D-6E8A-4147-A177-3AD203B41FA5}">
                      <a16:colId xmlns:a16="http://schemas.microsoft.com/office/drawing/2014/main" val="1439455142"/>
                    </a:ext>
                  </a:extLst>
                </a:gridCol>
                <a:gridCol w="418311">
                  <a:extLst>
                    <a:ext uri="{9D8B030D-6E8A-4147-A177-3AD203B41FA5}">
                      <a16:colId xmlns:a16="http://schemas.microsoft.com/office/drawing/2014/main" val="4216406888"/>
                    </a:ext>
                  </a:extLst>
                </a:gridCol>
                <a:gridCol w="545072">
                  <a:extLst>
                    <a:ext uri="{9D8B030D-6E8A-4147-A177-3AD203B41FA5}">
                      <a16:colId xmlns:a16="http://schemas.microsoft.com/office/drawing/2014/main" val="1511746486"/>
                    </a:ext>
                  </a:extLst>
                </a:gridCol>
                <a:gridCol w="1093312">
                  <a:extLst>
                    <a:ext uri="{9D8B030D-6E8A-4147-A177-3AD203B41FA5}">
                      <a16:colId xmlns:a16="http://schemas.microsoft.com/office/drawing/2014/main" val="2872242251"/>
                    </a:ext>
                  </a:extLst>
                </a:gridCol>
                <a:gridCol w="1052115">
                  <a:extLst>
                    <a:ext uri="{9D8B030D-6E8A-4147-A177-3AD203B41FA5}">
                      <a16:colId xmlns:a16="http://schemas.microsoft.com/office/drawing/2014/main" val="1430703092"/>
                    </a:ext>
                  </a:extLst>
                </a:gridCol>
                <a:gridCol w="1131340">
                  <a:extLst>
                    <a:ext uri="{9D8B030D-6E8A-4147-A177-3AD203B41FA5}">
                      <a16:colId xmlns:a16="http://schemas.microsoft.com/office/drawing/2014/main" val="1754722941"/>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num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Recall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f1-score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Number of errors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Testing_Accuracy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Training_Accuracy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513922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326983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90051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1673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5760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8902800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8800959"/>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2760253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229432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42581312"/>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64369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961713684"/>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25003"/>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8987216"/>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21594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141928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1231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9430995"/>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030610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548683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21268869"/>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30030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91513121"/>
                  </a:ext>
                </a:extLst>
              </a:tr>
            </a:tbl>
          </a:graphicData>
        </a:graphic>
      </p:graphicFrame>
    </p:spTree>
    <p:extLst>
      <p:ext uri="{BB962C8B-B14F-4D97-AF65-F5344CB8AC3E}">
        <p14:creationId xmlns:p14="http://schemas.microsoft.com/office/powerpoint/2010/main" val="3785202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2" y="349250"/>
            <a:ext cx="3298686"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err="1">
                <a:solidFill>
                  <a:srgbClr val="002776"/>
                </a:solidFill>
              </a:rPr>
              <a:t>cohen_kappa_score</a:t>
            </a:r>
            <a:r>
              <a:rPr lang="en-IN" altLang="en-US" sz="2800" b="1" dirty="0">
                <a:solidFill>
                  <a:srgbClr val="002776"/>
                </a:solidFill>
              </a:rPr>
              <a:t>:</a:t>
            </a:r>
            <a:endParaRPr lang="en-IN" altLang="en-US" sz="2400" b="1" dirty="0">
              <a:solidFill>
                <a:srgbClr val="002776"/>
              </a:solidFill>
            </a:endParaRP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sp>
        <p:nvSpPr>
          <p:cNvPr id="6" name="TextBox 6">
            <a:extLst>
              <a:ext uri="{FF2B5EF4-FFF2-40B4-BE49-F238E27FC236}">
                <a16:creationId xmlns:a16="http://schemas.microsoft.com/office/drawing/2014/main" id="{E4AF37FC-45AC-4B9D-8DC2-79AA22503CAE}"/>
              </a:ext>
            </a:extLst>
          </p:cNvPr>
          <p:cNvSpPr txBox="1">
            <a:spLocks noChangeArrowheads="1"/>
          </p:cNvSpPr>
          <p:nvPr/>
        </p:nvSpPr>
        <p:spPr bwMode="auto">
          <a:xfrm>
            <a:off x="764793" y="960591"/>
            <a:ext cx="2548252"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Before SMOTE</a:t>
            </a:r>
            <a:r>
              <a:rPr lang="en-IN" altLang="en-US" sz="2800" b="1" dirty="0">
                <a:solidFill>
                  <a:srgbClr val="002776"/>
                </a:solidFill>
              </a:rPr>
              <a:t>:</a:t>
            </a:r>
            <a:endParaRPr lang="en-IN" altLang="en-US" sz="2400" b="1" dirty="0">
              <a:solidFill>
                <a:srgbClr val="002776"/>
              </a:solidFill>
            </a:endParaRPr>
          </a:p>
        </p:txBody>
      </p:sp>
      <p:sp>
        <p:nvSpPr>
          <p:cNvPr id="8" name="TextBox 6">
            <a:extLst>
              <a:ext uri="{FF2B5EF4-FFF2-40B4-BE49-F238E27FC236}">
                <a16:creationId xmlns:a16="http://schemas.microsoft.com/office/drawing/2014/main" id="{D84FDC56-EDE8-4610-977E-F75BEC4FB277}"/>
              </a:ext>
            </a:extLst>
          </p:cNvPr>
          <p:cNvSpPr txBox="1">
            <a:spLocks noChangeArrowheads="1"/>
          </p:cNvSpPr>
          <p:nvPr/>
        </p:nvSpPr>
        <p:spPr bwMode="auto">
          <a:xfrm>
            <a:off x="4572000" y="988543"/>
            <a:ext cx="2259496"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After SMOTE</a:t>
            </a:r>
            <a:r>
              <a:rPr lang="en-IN" altLang="en-US" sz="2800" b="1" dirty="0">
                <a:solidFill>
                  <a:srgbClr val="002776"/>
                </a:solidFill>
              </a:rPr>
              <a:t>:</a:t>
            </a:r>
            <a:endParaRPr lang="en-IN" altLang="en-US" sz="2400" b="1" dirty="0">
              <a:solidFill>
                <a:srgbClr val="002776"/>
              </a:solidFill>
            </a:endParaRPr>
          </a:p>
        </p:txBody>
      </p:sp>
      <p:graphicFrame>
        <p:nvGraphicFramePr>
          <p:cNvPr id="3" name="Table 2">
            <a:extLst>
              <a:ext uri="{FF2B5EF4-FFF2-40B4-BE49-F238E27FC236}">
                <a16:creationId xmlns:a16="http://schemas.microsoft.com/office/drawing/2014/main" id="{5680F8A4-A47C-4328-9C79-29CCCBE9A36E}"/>
              </a:ext>
            </a:extLst>
          </p:cNvPr>
          <p:cNvGraphicFramePr>
            <a:graphicFrameLocks noGrp="1"/>
          </p:cNvGraphicFramePr>
          <p:nvPr>
            <p:extLst>
              <p:ext uri="{D42A27DB-BD31-4B8C-83A1-F6EECF244321}">
                <p14:modId xmlns:p14="http://schemas.microsoft.com/office/powerpoint/2010/main" val="1986483481"/>
              </p:ext>
            </p:extLst>
          </p:nvPr>
        </p:nvGraphicFramePr>
        <p:xfrm>
          <a:off x="764793" y="1724517"/>
          <a:ext cx="2794000" cy="2095500"/>
        </p:xfrm>
        <a:graphic>
          <a:graphicData uri="http://schemas.openxmlformats.org/drawingml/2006/table">
            <a:tbl>
              <a:tblPr/>
              <a:tblGrid>
                <a:gridCol w="1549054">
                  <a:extLst>
                    <a:ext uri="{9D8B030D-6E8A-4147-A177-3AD203B41FA5}">
                      <a16:colId xmlns:a16="http://schemas.microsoft.com/office/drawing/2014/main" val="2617509760"/>
                    </a:ext>
                  </a:extLst>
                </a:gridCol>
                <a:gridCol w="1244946">
                  <a:extLst>
                    <a:ext uri="{9D8B030D-6E8A-4147-A177-3AD203B41FA5}">
                      <a16:colId xmlns:a16="http://schemas.microsoft.com/office/drawing/2014/main" val="3564088118"/>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cohen_kappa_score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49728091"/>
                  </a:ext>
                </a:extLst>
              </a:tr>
              <a:tr h="190500">
                <a:tc>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680630"/>
                  </a:ext>
                </a:extLst>
              </a:tr>
              <a:tr h="190500">
                <a:tc>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3566204"/>
                  </a:ext>
                </a:extLst>
              </a:tr>
              <a:tr h="190500">
                <a:tc>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080782"/>
                  </a:ext>
                </a:extLst>
              </a:tr>
              <a:tr h="190500">
                <a:tc>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854864"/>
                  </a:ext>
                </a:extLst>
              </a:tr>
              <a:tr h="190500">
                <a:tc>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1074869"/>
                  </a:ext>
                </a:extLst>
              </a:tr>
              <a:tr h="190500">
                <a:tc>
                  <a:txBody>
                    <a:bodyPr/>
                    <a:lstStyle/>
                    <a:p>
                      <a:pPr algn="ctr" fontAlgn="ctr"/>
                      <a:r>
                        <a:rPr lang="en-IN" sz="1100" b="1" i="0" u="none" strike="noStrike" dirty="0">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3016126"/>
                  </a:ext>
                </a:extLst>
              </a:tr>
              <a:tr h="190500">
                <a:tc>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8989015"/>
                  </a:ext>
                </a:extLst>
              </a:tr>
              <a:tr h="190500">
                <a:tc>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5171842"/>
                  </a:ext>
                </a:extLst>
              </a:tr>
              <a:tr h="190500">
                <a:tc>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25926"/>
                  </a:ext>
                </a:extLst>
              </a:tr>
              <a:tr h="190500">
                <a:tc>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319638"/>
                  </a:ext>
                </a:extLst>
              </a:tr>
            </a:tbl>
          </a:graphicData>
        </a:graphic>
      </p:graphicFrame>
      <p:graphicFrame>
        <p:nvGraphicFramePr>
          <p:cNvPr id="5" name="Table 4">
            <a:extLst>
              <a:ext uri="{FF2B5EF4-FFF2-40B4-BE49-F238E27FC236}">
                <a16:creationId xmlns:a16="http://schemas.microsoft.com/office/drawing/2014/main" id="{111A778E-378F-42AC-95C5-41EF3F57631E}"/>
              </a:ext>
            </a:extLst>
          </p:cNvPr>
          <p:cNvGraphicFramePr>
            <a:graphicFrameLocks noGrp="1"/>
          </p:cNvGraphicFramePr>
          <p:nvPr>
            <p:extLst>
              <p:ext uri="{D42A27DB-BD31-4B8C-83A1-F6EECF244321}">
                <p14:modId xmlns:p14="http://schemas.microsoft.com/office/powerpoint/2010/main" val="1286886849"/>
              </p:ext>
            </p:extLst>
          </p:nvPr>
        </p:nvGraphicFramePr>
        <p:xfrm>
          <a:off x="4634948" y="1718770"/>
          <a:ext cx="2794000" cy="2095500"/>
        </p:xfrm>
        <a:graphic>
          <a:graphicData uri="http://schemas.openxmlformats.org/drawingml/2006/table">
            <a:tbl>
              <a:tblPr/>
              <a:tblGrid>
                <a:gridCol w="1549054">
                  <a:extLst>
                    <a:ext uri="{9D8B030D-6E8A-4147-A177-3AD203B41FA5}">
                      <a16:colId xmlns:a16="http://schemas.microsoft.com/office/drawing/2014/main" val="1995422553"/>
                    </a:ext>
                  </a:extLst>
                </a:gridCol>
                <a:gridCol w="1244946">
                  <a:extLst>
                    <a:ext uri="{9D8B030D-6E8A-4147-A177-3AD203B41FA5}">
                      <a16:colId xmlns:a16="http://schemas.microsoft.com/office/drawing/2014/main" val="3711203985"/>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cohen_kappa_score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20150954"/>
                  </a:ext>
                </a:extLst>
              </a:tr>
              <a:tr h="190500">
                <a:tc>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4912639"/>
                  </a:ext>
                </a:extLst>
              </a:tr>
              <a:tr h="190500">
                <a:tc>
                  <a:txBody>
                    <a:bodyPr/>
                    <a:lstStyle/>
                    <a:p>
                      <a:pPr algn="ctr" fontAlgn="ctr"/>
                      <a:r>
                        <a:rPr lang="en-IN" sz="1100" b="1" i="0" u="none" strike="noStrike" dirty="0">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0671393"/>
                  </a:ext>
                </a:extLst>
              </a:tr>
              <a:tr h="190500">
                <a:tc>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5229519"/>
                  </a:ext>
                </a:extLst>
              </a:tr>
              <a:tr h="190500">
                <a:tc>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373481"/>
                  </a:ext>
                </a:extLst>
              </a:tr>
              <a:tr h="190500">
                <a:tc>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9668754"/>
                  </a:ext>
                </a:extLst>
              </a:tr>
              <a:tr h="190500">
                <a:tc>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060728"/>
                  </a:ext>
                </a:extLst>
              </a:tr>
              <a:tr h="190500">
                <a:tc>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653064"/>
                  </a:ext>
                </a:extLst>
              </a:tr>
              <a:tr h="190500">
                <a:tc>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109267"/>
                  </a:ext>
                </a:extLst>
              </a:tr>
              <a:tr h="190500">
                <a:tc>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151231"/>
                  </a:ext>
                </a:extLst>
              </a:tr>
              <a:tr h="190500">
                <a:tc>
                  <a:txBody>
                    <a:bodyPr/>
                    <a:lstStyle/>
                    <a:p>
                      <a:pPr algn="ctr" fontAlgn="ctr"/>
                      <a:r>
                        <a:rPr lang="en-IN" sz="1100" b="1" i="0" u="none" strike="noStrike" dirty="0">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6866169"/>
                  </a:ext>
                </a:extLst>
              </a:tr>
            </a:tbl>
          </a:graphicData>
        </a:graphic>
      </p:graphicFrame>
      <p:sp>
        <p:nvSpPr>
          <p:cNvPr id="11" name="TextBox 10">
            <a:extLst>
              <a:ext uri="{FF2B5EF4-FFF2-40B4-BE49-F238E27FC236}">
                <a16:creationId xmlns:a16="http://schemas.microsoft.com/office/drawing/2014/main" id="{252DB01C-38B0-4C0D-AF31-280EB9AFDDD5}"/>
              </a:ext>
            </a:extLst>
          </p:cNvPr>
          <p:cNvSpPr txBox="1"/>
          <p:nvPr/>
        </p:nvSpPr>
        <p:spPr>
          <a:xfrm>
            <a:off x="245268" y="4017827"/>
            <a:ext cx="8348663" cy="2677656"/>
          </a:xfrm>
          <a:prstGeom prst="rect">
            <a:avLst/>
          </a:prstGeom>
          <a:noFill/>
          <a:ln>
            <a:solidFill>
              <a:schemeClr val="tx2"/>
            </a:solidFill>
          </a:ln>
        </p:spPr>
        <p:txBody>
          <a:bodyPr>
            <a:spAutoFit/>
          </a:bodyPr>
          <a:lstStyle/>
          <a:p>
            <a:pPr eaLnBrk="1" fontAlgn="auto" hangingPunct="1">
              <a:spcBef>
                <a:spcPts val="0"/>
              </a:spcBef>
              <a:spcAft>
                <a:spcPts val="0"/>
              </a:spcAft>
              <a:defRPr/>
            </a:pPr>
            <a:r>
              <a:rPr lang="en-US" sz="1400" b="1" dirty="0" err="1">
                <a:latin typeface="+mn-lt"/>
                <a:cs typeface="+mn-cs"/>
              </a:rPr>
              <a:t>Cohen_kappa_Score</a:t>
            </a:r>
            <a:r>
              <a:rPr lang="en-US" sz="1400" b="1" dirty="0">
                <a:latin typeface="+mn-lt"/>
                <a:cs typeface="+mn-cs"/>
              </a:rPr>
              <a:t>:</a:t>
            </a:r>
          </a:p>
          <a:p>
            <a:pPr eaLnBrk="1" fontAlgn="auto" hangingPunct="1">
              <a:spcBef>
                <a:spcPts val="0"/>
              </a:spcBef>
              <a:spcAft>
                <a:spcPts val="0"/>
              </a:spcAft>
              <a:defRPr/>
            </a:pPr>
            <a:r>
              <a:rPr lang="en-US" sz="1400" dirty="0">
                <a:latin typeface="+mn-lt"/>
                <a:cs typeface="+mn-cs"/>
              </a:rPr>
              <a:t>1)Cohen’s Kappa statistic is a very useful, but </a:t>
            </a:r>
            <a:r>
              <a:rPr lang="en-US" sz="1400" dirty="0" err="1">
                <a:latin typeface="+mn-lt"/>
                <a:cs typeface="+mn-cs"/>
              </a:rPr>
              <a:t>under-utilised</a:t>
            </a:r>
            <a:r>
              <a:rPr lang="en-US" sz="1400" dirty="0">
                <a:latin typeface="+mn-lt"/>
                <a:cs typeface="+mn-cs"/>
              </a:rPr>
              <a:t>, metric. Sometimes in machine learning we are faced with a multi-class classification problem. In those cases, measures such as the accuracy, or precision/recall do not provide the complete picture of the performance of our classifier. In some other cases we might face a problem with imbalanced classes(Majority class and minority class problems)</a:t>
            </a:r>
          </a:p>
          <a:p>
            <a:pPr eaLnBrk="1" fontAlgn="auto" hangingPunct="1">
              <a:spcBef>
                <a:spcPts val="0"/>
              </a:spcBef>
              <a:spcAft>
                <a:spcPts val="0"/>
              </a:spcAft>
              <a:defRPr/>
            </a:pPr>
            <a:r>
              <a:rPr lang="en-US" sz="1400" dirty="0">
                <a:latin typeface="+mn-lt"/>
                <a:cs typeface="+mn-cs"/>
              </a:rPr>
              <a:t>2) Cohen’s kappa statistic is a very good measure that can handle very well both multi-class and imbalanced class problems.</a:t>
            </a:r>
          </a:p>
          <a:p>
            <a:pPr eaLnBrk="1" fontAlgn="auto" hangingPunct="1">
              <a:spcBef>
                <a:spcPts val="0"/>
              </a:spcBef>
              <a:spcAft>
                <a:spcPts val="0"/>
              </a:spcAft>
              <a:defRPr/>
            </a:pPr>
            <a:r>
              <a:rPr lang="en-US" sz="1400" dirty="0">
                <a:latin typeface="+mn-lt"/>
                <a:cs typeface="+mn-cs"/>
              </a:rPr>
              <a:t>3)</a:t>
            </a:r>
            <a:r>
              <a:rPr lang="en-US" sz="1400" dirty="0"/>
              <a:t> Cohen’s kappa is given by the formula: </a:t>
            </a:r>
            <a:endParaRPr lang="en-US" sz="1400" dirty="0">
              <a:latin typeface="+mn-lt"/>
              <a:cs typeface="+mn-cs"/>
            </a:endParaRPr>
          </a:p>
          <a:p>
            <a:pPr eaLnBrk="1" fontAlgn="auto" hangingPunct="1">
              <a:spcBef>
                <a:spcPts val="0"/>
              </a:spcBef>
              <a:spcAft>
                <a:spcPts val="0"/>
              </a:spcAft>
              <a:defRPr/>
            </a:pPr>
            <a:endParaRPr lang="en-US" sz="1400" dirty="0">
              <a:latin typeface="+mn-lt"/>
              <a:cs typeface="+mn-cs"/>
            </a:endParaRPr>
          </a:p>
          <a:p>
            <a:pPr eaLnBrk="1" fontAlgn="auto" hangingPunct="1">
              <a:spcBef>
                <a:spcPts val="0"/>
              </a:spcBef>
              <a:spcAft>
                <a:spcPts val="0"/>
              </a:spcAft>
              <a:defRPr/>
            </a:pPr>
            <a:endParaRPr lang="en-US" sz="1400" dirty="0">
              <a:latin typeface="+mn-lt"/>
              <a:cs typeface="+mn-cs"/>
            </a:endParaRPr>
          </a:p>
          <a:p>
            <a:pPr eaLnBrk="1" fontAlgn="auto" hangingPunct="1">
              <a:spcBef>
                <a:spcPts val="0"/>
              </a:spcBef>
              <a:spcAft>
                <a:spcPts val="0"/>
              </a:spcAft>
              <a:defRPr/>
            </a:pPr>
            <a:r>
              <a:rPr lang="en-US" sz="1400" dirty="0">
                <a:latin typeface="+mn-lt"/>
                <a:cs typeface="+mn-cs"/>
              </a:rPr>
              <a:t>Where : where po is the observed agreement, and pe is the expected agreement.</a:t>
            </a:r>
          </a:p>
        </p:txBody>
      </p:sp>
      <p:pic>
        <p:nvPicPr>
          <p:cNvPr id="12" name="Picture 11">
            <a:extLst>
              <a:ext uri="{FF2B5EF4-FFF2-40B4-BE49-F238E27FC236}">
                <a16:creationId xmlns:a16="http://schemas.microsoft.com/office/drawing/2014/main" id="{03C7864C-83D0-4DB4-8844-3E80B0A72C3C}"/>
              </a:ext>
            </a:extLst>
          </p:cNvPr>
          <p:cNvPicPr>
            <a:picLocks noChangeAspect="1"/>
          </p:cNvPicPr>
          <p:nvPr/>
        </p:nvPicPr>
        <p:blipFill>
          <a:blip r:embed="rId2"/>
          <a:stretch>
            <a:fillRect/>
          </a:stretch>
        </p:blipFill>
        <p:spPr>
          <a:xfrm>
            <a:off x="3887449" y="5652961"/>
            <a:ext cx="2343150" cy="695325"/>
          </a:xfrm>
          <a:prstGeom prst="rect">
            <a:avLst/>
          </a:prstGeom>
        </p:spPr>
      </p:pic>
    </p:spTree>
    <p:extLst>
      <p:ext uri="{BB962C8B-B14F-4D97-AF65-F5344CB8AC3E}">
        <p14:creationId xmlns:p14="http://schemas.microsoft.com/office/powerpoint/2010/main" val="3993021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3021496"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800" b="1" dirty="0">
                <a:solidFill>
                  <a:srgbClr val="002776"/>
                </a:solidFill>
              </a:rPr>
              <a:t>Evaluation step:</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sp>
        <p:nvSpPr>
          <p:cNvPr id="12" name="TextBox 11">
            <a:extLst>
              <a:ext uri="{FF2B5EF4-FFF2-40B4-BE49-F238E27FC236}">
                <a16:creationId xmlns:a16="http://schemas.microsoft.com/office/drawing/2014/main" id="{39193CC3-1CC6-4090-9C85-07C216D9C3E6}"/>
              </a:ext>
            </a:extLst>
          </p:cNvPr>
          <p:cNvSpPr txBox="1"/>
          <p:nvPr/>
        </p:nvSpPr>
        <p:spPr>
          <a:xfrm>
            <a:off x="397666" y="997772"/>
            <a:ext cx="8348663" cy="2677656"/>
          </a:xfrm>
          <a:prstGeom prst="rect">
            <a:avLst/>
          </a:prstGeom>
          <a:noFill/>
          <a:ln>
            <a:solidFill>
              <a:schemeClr val="tx2"/>
            </a:solidFill>
          </a:ln>
        </p:spPr>
        <p:txBody>
          <a:bodyPr>
            <a:spAutoFit/>
          </a:bodyPr>
          <a:lstStyle/>
          <a:p>
            <a:pPr eaLnBrk="1" fontAlgn="auto" hangingPunct="1">
              <a:spcBef>
                <a:spcPts val="0"/>
              </a:spcBef>
              <a:spcAft>
                <a:spcPts val="0"/>
              </a:spcAft>
              <a:defRPr/>
            </a:pPr>
            <a:r>
              <a:rPr lang="en-US" sz="1400" dirty="0">
                <a:latin typeface="+mn-lt"/>
                <a:cs typeface="+mn-cs"/>
              </a:rPr>
              <a:t>1)From all model building results we can conclude that </a:t>
            </a:r>
            <a:r>
              <a:rPr lang="en-US" sz="1400" dirty="0" err="1">
                <a:latin typeface="+mn-lt"/>
                <a:cs typeface="+mn-cs"/>
              </a:rPr>
              <a:t>cohen_kappa_Score</a:t>
            </a:r>
            <a:r>
              <a:rPr lang="en-US" sz="1400" dirty="0">
                <a:latin typeface="+mn-lt"/>
                <a:cs typeface="+mn-cs"/>
              </a:rPr>
              <a:t> for </a:t>
            </a:r>
            <a:r>
              <a:rPr lang="en-US" sz="1400" dirty="0" err="1">
                <a:latin typeface="+mn-lt"/>
                <a:cs typeface="+mn-cs"/>
              </a:rPr>
              <a:t>Catboost</a:t>
            </a:r>
            <a:r>
              <a:rPr lang="en-US" sz="1400" dirty="0">
                <a:latin typeface="+mn-lt"/>
                <a:cs typeface="+mn-cs"/>
              </a:rPr>
              <a:t> classifier model is 0.54 which is moderate and good compared to other models  ,Number of predicting errors = 1231 which is less compared to other models. Testing Accuracy is high 90 %. So the final model is </a:t>
            </a:r>
            <a:r>
              <a:rPr lang="en-US" sz="1400" dirty="0" err="1">
                <a:latin typeface="+mn-lt"/>
                <a:cs typeface="+mn-cs"/>
              </a:rPr>
              <a:t>Catboost</a:t>
            </a:r>
            <a:r>
              <a:rPr lang="en-US" sz="1400" dirty="0">
                <a:latin typeface="+mn-lt"/>
                <a:cs typeface="+mn-cs"/>
              </a:rPr>
              <a:t> classifier.</a:t>
            </a:r>
          </a:p>
          <a:p>
            <a:pPr eaLnBrk="1" fontAlgn="auto" hangingPunct="1">
              <a:spcBef>
                <a:spcPts val="0"/>
              </a:spcBef>
              <a:spcAft>
                <a:spcPts val="0"/>
              </a:spcAft>
              <a:defRPr/>
            </a:pPr>
            <a:r>
              <a:rPr lang="en-US" sz="1400" dirty="0">
                <a:latin typeface="+mn-lt"/>
                <a:cs typeface="+mn-cs"/>
              </a:rPr>
              <a:t>2)Precision = Quality of prediction .</a:t>
            </a:r>
          </a:p>
          <a:p>
            <a:pPr eaLnBrk="1" fontAlgn="auto" hangingPunct="1">
              <a:spcBef>
                <a:spcPts val="0"/>
              </a:spcBef>
              <a:spcAft>
                <a:spcPts val="0"/>
              </a:spcAft>
              <a:defRPr/>
            </a:pPr>
            <a:r>
              <a:rPr lang="en-US" sz="1400" dirty="0">
                <a:latin typeface="+mn-lt"/>
                <a:cs typeface="+mn-cs"/>
              </a:rPr>
              <a:t>3)Recall = Measurement of coverage.</a:t>
            </a:r>
          </a:p>
          <a:p>
            <a:pPr eaLnBrk="1" fontAlgn="auto" hangingPunct="1">
              <a:spcBef>
                <a:spcPts val="0"/>
              </a:spcBef>
              <a:spcAft>
                <a:spcPts val="0"/>
              </a:spcAft>
              <a:defRPr/>
            </a:pPr>
            <a:r>
              <a:rPr lang="en-US" sz="1400" dirty="0">
                <a:latin typeface="+mn-lt"/>
                <a:cs typeface="+mn-cs"/>
              </a:rPr>
              <a:t>4)</a:t>
            </a:r>
            <a:r>
              <a:rPr lang="en-US" sz="1400" b="1" dirty="0"/>
              <a:t> </a:t>
            </a:r>
            <a:r>
              <a:rPr lang="en-US" sz="1400" dirty="0" err="1">
                <a:latin typeface="+mn-lt"/>
                <a:cs typeface="+mn-cs"/>
              </a:rPr>
              <a:t>Cohen_kappa_Score</a:t>
            </a:r>
            <a:r>
              <a:rPr lang="en-US" sz="1400" dirty="0">
                <a:latin typeface="+mn-lt"/>
                <a:cs typeface="+mn-cs"/>
              </a:rPr>
              <a:t> : Cohen’s kappa is always less than or equal to 1. Values of 0 or less, indicate that the classifier is useless. There is no standardized way to interpret its values. Landis and Koch (1977) provide a way to characterize values. According to their scheme a value &lt; 0 is indicating no agreement , 0–0.20 as slight, 0.21–0.40 as fair, 0.41–0.60 as moderate, 0.61–0.80 as substantial, and 0.81–1 as almost perfect agreement.</a:t>
            </a:r>
          </a:p>
          <a:p>
            <a:pPr eaLnBrk="1" fontAlgn="auto" hangingPunct="1">
              <a:spcBef>
                <a:spcPts val="0"/>
              </a:spcBef>
              <a:spcAft>
                <a:spcPts val="0"/>
              </a:spcAft>
              <a:defRPr/>
            </a:pPr>
            <a:endParaRPr lang="en-US" sz="1400" dirty="0">
              <a:latin typeface="+mn-lt"/>
              <a:cs typeface="+mn-cs"/>
            </a:endParaRPr>
          </a:p>
        </p:txBody>
      </p:sp>
    </p:spTree>
    <p:extLst>
      <p:ext uri="{BB962C8B-B14F-4D97-AF65-F5344CB8AC3E}">
        <p14:creationId xmlns:p14="http://schemas.microsoft.com/office/powerpoint/2010/main" val="3775728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D33C0-C835-482D-A01E-507E59B78F7A}"/>
              </a:ext>
            </a:extLst>
          </p:cNvPr>
          <p:cNvSpPr txBox="1"/>
          <p:nvPr/>
        </p:nvSpPr>
        <p:spPr>
          <a:xfrm>
            <a:off x="1708150" y="2684463"/>
            <a:ext cx="6924675" cy="522287"/>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      Model </a:t>
            </a:r>
            <a:r>
              <a:rPr lang="en-US" sz="2800" b="1" dirty="0">
                <a:solidFill>
                  <a:schemeClr val="accent5">
                    <a:lumMod val="75000"/>
                  </a:schemeClr>
                </a:solidFill>
                <a:latin typeface="Arial"/>
                <a:ea typeface="+mj-ea"/>
                <a:cs typeface="+mj-cs"/>
              </a:rPr>
              <a:t>Deployment</a:t>
            </a:r>
            <a:r>
              <a:rPr lang="en-US" sz="2800" b="1" dirty="0">
                <a:solidFill>
                  <a:srgbClr val="002776"/>
                </a:solidFill>
                <a:latin typeface="Arial"/>
                <a:ea typeface="+mj-ea"/>
                <a:cs typeface="+mj-cs"/>
              </a:rPr>
              <a:t> using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980E40-F8E8-42A3-BA03-7A7E3DB3D304}"/>
              </a:ext>
            </a:extLst>
          </p:cNvPr>
          <p:cNvSpPr txBox="1"/>
          <p:nvPr/>
        </p:nvSpPr>
        <p:spPr>
          <a:xfrm>
            <a:off x="812800" y="895350"/>
            <a:ext cx="3613426" cy="523875"/>
          </a:xfrm>
          <a:prstGeom prst="rect">
            <a:avLst/>
          </a:prstGeom>
          <a:noFill/>
          <a:ln>
            <a:solidFill>
              <a:schemeClr val="tx1"/>
            </a:solidFill>
          </a:ln>
        </p:spPr>
        <p:txBody>
          <a:bodyPr wrap="square">
            <a:spAutoFit/>
          </a:bodyPr>
          <a:lstStyle/>
          <a:p>
            <a:pPr eaLnBrk="1" fontAlgn="auto" hangingPunct="1">
              <a:spcBef>
                <a:spcPts val="0"/>
              </a:spcBef>
              <a:spcAft>
                <a:spcPts val="0"/>
              </a:spcAft>
              <a:defRPr/>
            </a:pPr>
            <a:r>
              <a:rPr lang="en" sz="2800" b="1" dirty="0">
                <a:solidFill>
                  <a:schemeClr val="accent5">
                    <a:lumMod val="75000"/>
                  </a:schemeClr>
                </a:solidFill>
              </a:rPr>
              <a:t>Model Deployment</a:t>
            </a:r>
            <a:endParaRPr lang="en-US" sz="2800" b="1" dirty="0">
              <a:solidFill>
                <a:schemeClr val="accent5">
                  <a:lumMod val="75000"/>
                </a:schemeClr>
              </a:solidFill>
              <a:latin typeface="Arial"/>
              <a:ea typeface="+mj-ea"/>
              <a:cs typeface="+mj-cs"/>
            </a:endParaRPr>
          </a:p>
        </p:txBody>
      </p:sp>
      <p:sp>
        <p:nvSpPr>
          <p:cNvPr id="104452" name="TextBox 2">
            <a:extLst>
              <a:ext uri="{FF2B5EF4-FFF2-40B4-BE49-F238E27FC236}">
                <a16:creationId xmlns:a16="http://schemas.microsoft.com/office/drawing/2014/main" id="{4276CD79-5BE3-424B-B38D-0F6EAAA7B9E3}"/>
              </a:ext>
            </a:extLst>
          </p:cNvPr>
          <p:cNvSpPr txBox="1">
            <a:spLocks noChangeArrowheads="1"/>
          </p:cNvSpPr>
          <p:nvPr/>
        </p:nvSpPr>
        <p:spPr bwMode="auto">
          <a:xfrm>
            <a:off x="852487" y="1766888"/>
            <a:ext cx="7549391" cy="17851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Model Deployed is </a:t>
            </a:r>
            <a:r>
              <a:rPr lang="en-US" altLang="en-US" sz="2000" b="1" dirty="0" err="1">
                <a:latin typeface="Times New Roman" panose="02020603050405020304" pitchFamily="18" charset="0"/>
                <a:cs typeface="Times New Roman" panose="02020603050405020304" pitchFamily="18" charset="0"/>
              </a:rPr>
              <a:t>Catboost</a:t>
            </a:r>
            <a:r>
              <a:rPr lang="en-US" altLang="en-US" sz="2000" b="1" dirty="0">
                <a:latin typeface="Times New Roman" panose="02020603050405020304" pitchFamily="18" charset="0"/>
                <a:cs typeface="Times New Roman" panose="02020603050405020304" pitchFamily="18" charset="0"/>
              </a:rPr>
              <a:t> Classifier</a:t>
            </a:r>
            <a:endParaRPr lang="en-US" altLang="en-US" sz="2000"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For deployment we have created files like app.py and </a:t>
            </a:r>
            <a:r>
              <a:rPr lang="en-US" altLang="en-US" sz="2000" dirty="0" err="1">
                <a:latin typeface="Times New Roman" panose="02020603050405020304" pitchFamily="18" charset="0"/>
                <a:cs typeface="Times New Roman" panose="02020603050405020304" pitchFamily="18" charset="0"/>
              </a:rPr>
              <a:t>Model.pkl</a:t>
            </a:r>
            <a:r>
              <a:rPr lang="en-US" altLang="en-US" sz="2000" dirty="0">
                <a:latin typeface="Times New Roman" panose="02020603050405020304" pitchFamily="18" charset="0"/>
                <a:cs typeface="Times New Roman" panose="02020603050405020304" pitchFamily="18" charset="0"/>
              </a:rPr>
              <a:t>.</a:t>
            </a:r>
          </a:p>
          <a:p>
            <a:pPr eaLnBrk="1" hangingPunct="1">
              <a:buFont typeface="Arial" panose="020B0604020202020204" pitchFamily="34" charset="0"/>
              <a:buChar char="•"/>
            </a:pPr>
            <a:r>
              <a:rPr lang="en-US" altLang="en-US" sz="2000" b="1" dirty="0" err="1">
                <a:latin typeface="Times New Roman" panose="02020603050405020304" pitchFamily="18" charset="0"/>
                <a:cs typeface="Times New Roman" panose="02020603050405020304" pitchFamily="18" charset="0"/>
              </a:rPr>
              <a:t>CatboostClassifier</a:t>
            </a:r>
            <a:r>
              <a:rPr lang="en-US" altLang="en-US" sz="2000" dirty="0">
                <a:latin typeface="Times New Roman" panose="02020603050405020304" pitchFamily="18" charset="0"/>
                <a:cs typeface="Times New Roman" panose="02020603050405020304" pitchFamily="18" charset="0"/>
              </a:rPr>
              <a:t>(Higher Accuracy Model) saved as to </a:t>
            </a:r>
            <a:r>
              <a:rPr lang="en-US" altLang="en-US" sz="2000" b="1" dirty="0" err="1">
                <a:latin typeface="Times New Roman" panose="02020603050405020304" pitchFamily="18" charset="0"/>
                <a:cs typeface="Times New Roman" panose="02020603050405020304" pitchFamily="18" charset="0"/>
              </a:rPr>
              <a:t>Model.pkl</a:t>
            </a:r>
            <a:r>
              <a:rPr lang="en-US" altLang="en-US" sz="2000" b="1" dirty="0">
                <a:latin typeface="Times New Roman" panose="02020603050405020304" pitchFamily="18" charset="0"/>
                <a:cs typeface="Times New Roman" panose="02020603050405020304" pitchFamily="18" charset="0"/>
              </a:rPr>
              <a:t>.</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And </a:t>
            </a:r>
            <a:r>
              <a:rPr lang="en-US" altLang="en-US" sz="2000" b="1" dirty="0">
                <a:latin typeface="Times New Roman" panose="02020603050405020304" pitchFamily="18" charset="0"/>
                <a:cs typeface="Times New Roman" panose="02020603050405020304" pitchFamily="18" charset="0"/>
              </a:rPr>
              <a:t>app.py </a:t>
            </a:r>
            <a:r>
              <a:rPr lang="en-US" altLang="en-US" sz="2000" dirty="0">
                <a:latin typeface="Times New Roman" panose="02020603050405020304" pitchFamily="18" charset="0"/>
                <a:cs typeface="Times New Roman" panose="02020603050405020304" pitchFamily="18" charset="0"/>
              </a:rPr>
              <a:t>is the Flask deployment code.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D86FA3-766F-434A-9170-A252A1800B21}"/>
              </a:ext>
            </a:extLst>
          </p:cNvPr>
          <p:cNvSpPr txBox="1"/>
          <p:nvPr/>
        </p:nvSpPr>
        <p:spPr>
          <a:xfrm>
            <a:off x="373063" y="768350"/>
            <a:ext cx="3562833" cy="460375"/>
          </a:xfrm>
          <a:prstGeom prst="rect">
            <a:avLst/>
          </a:prstGeom>
          <a:noFill/>
          <a:ln>
            <a:solidFill>
              <a:schemeClr val="tx1"/>
            </a:solidFill>
          </a:ln>
        </p:spPr>
        <p:txBody>
          <a:bodyPr wrap="square">
            <a:spAutoFit/>
          </a:bodyPr>
          <a:lstStyle/>
          <a:p>
            <a:pPr eaLnBrk="1" hangingPunct="1">
              <a:defRPr/>
            </a:pPr>
            <a:r>
              <a:rPr lang="en-US" sz="2400" b="1" dirty="0">
                <a:solidFill>
                  <a:schemeClr val="accent5">
                    <a:lumMod val="75000"/>
                  </a:schemeClr>
                </a:solidFill>
                <a:latin typeface="Times New Roman" panose="02020603050405020304" pitchFamily="18" charset="0"/>
                <a:cs typeface="Times New Roman" panose="02020603050405020304" pitchFamily="18" charset="0"/>
              </a:rPr>
              <a:t>Deployment Using flask</a:t>
            </a:r>
            <a:endParaRPr lang="en-IN" sz="24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05476" name="TextBox 6">
            <a:extLst>
              <a:ext uri="{FF2B5EF4-FFF2-40B4-BE49-F238E27FC236}">
                <a16:creationId xmlns:a16="http://schemas.microsoft.com/office/drawing/2014/main" id="{21C84B63-9E7F-4C88-A6E8-AA19A5360ACE}"/>
              </a:ext>
            </a:extLst>
          </p:cNvPr>
          <p:cNvSpPr txBox="1">
            <a:spLocks noChangeArrowheads="1"/>
          </p:cNvSpPr>
          <p:nvPr/>
        </p:nvSpPr>
        <p:spPr bwMode="auto">
          <a:xfrm>
            <a:off x="530225" y="1817688"/>
            <a:ext cx="2173218" cy="3698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Flask File Creation:</a:t>
            </a:r>
          </a:p>
        </p:txBody>
      </p:sp>
      <p:sp>
        <p:nvSpPr>
          <p:cNvPr id="105477" name="TextBox 7">
            <a:extLst>
              <a:ext uri="{FF2B5EF4-FFF2-40B4-BE49-F238E27FC236}">
                <a16:creationId xmlns:a16="http://schemas.microsoft.com/office/drawing/2014/main" id="{D820CD9C-F8E3-44A6-8809-CB551D4FB54E}"/>
              </a:ext>
            </a:extLst>
          </p:cNvPr>
          <p:cNvSpPr txBox="1">
            <a:spLocks noChangeArrowheads="1"/>
          </p:cNvSpPr>
          <p:nvPr/>
        </p:nvSpPr>
        <p:spPr bwMode="auto">
          <a:xfrm>
            <a:off x="373063" y="2393950"/>
            <a:ext cx="8262938" cy="22467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Import Flask from flask module</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Create an instance of the Flask class</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We use @</a:t>
            </a:r>
            <a:r>
              <a:rPr lang="en-US" altLang="en-US" sz="2000" dirty="0" err="1">
                <a:latin typeface="Times New Roman" panose="02020603050405020304" pitchFamily="18" charset="0"/>
                <a:cs typeface="Times New Roman" panose="02020603050405020304" pitchFamily="18" charset="0"/>
              </a:rPr>
              <a:t>app.route</a:t>
            </a:r>
            <a:r>
              <a:rPr lang="en-US" altLang="en-US" sz="2000" dirty="0">
                <a:latin typeface="Times New Roman" panose="02020603050405020304" pitchFamily="18" charset="0"/>
                <a:cs typeface="Times New Roman" panose="02020603050405020304" pitchFamily="18" charset="0"/>
              </a:rPr>
              <a:t>(‘/’)  to execute home  function and</a:t>
            </a:r>
            <a:r>
              <a:rPr lang="en-IN" altLang="en-US" sz="2000" dirty="0">
                <a:latin typeface="Times New Roman" panose="02020603050405020304" pitchFamily="18" charset="0"/>
                <a:cs typeface="Times New Roman" panose="02020603050405020304" pitchFamily="18" charset="0"/>
              </a:rPr>
              <a:t> @</a:t>
            </a:r>
            <a:r>
              <a:rPr lang="en-IN" altLang="en-US" sz="2000" dirty="0" err="1">
                <a:latin typeface="Times New Roman" panose="02020603050405020304" pitchFamily="18" charset="0"/>
                <a:cs typeface="Times New Roman" panose="02020603050405020304" pitchFamily="18" charset="0"/>
              </a:rPr>
              <a:t>app.route</a:t>
            </a:r>
            <a:r>
              <a:rPr lang="en-IN" altLang="en-US" sz="2000" dirty="0">
                <a:latin typeface="Times New Roman" panose="02020603050405020304" pitchFamily="18" charset="0"/>
                <a:cs typeface="Times New Roman" panose="02020603050405020304" pitchFamily="18" charset="0"/>
              </a:rPr>
              <a:t>(‘/predict’, methods=[POST]) to execute predict function </a:t>
            </a:r>
            <a:endParaRPr lang="en-IN" altLang="en-US" sz="2000" b="1"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Using which gives results page for this use </a:t>
            </a:r>
            <a:r>
              <a:rPr lang="en-IN" altLang="en-US" sz="2000" b="1" dirty="0">
                <a:latin typeface="Times New Roman" panose="02020603050405020304" pitchFamily="18" charset="0"/>
                <a:cs typeface="Times New Roman" panose="02020603050405020304" pitchFamily="18" charset="0"/>
              </a:rPr>
              <a:t>index.html</a:t>
            </a:r>
          </a:p>
          <a:p>
            <a:pPr eaLnBrk="1" hangingPunct="1">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After execute whole deployment code it gives link like </a:t>
            </a:r>
            <a:r>
              <a:rPr lang="en-IN" altLang="en-US" sz="2000" b="1" dirty="0">
                <a:latin typeface="Times New Roman" panose="02020603050405020304" pitchFamily="18" charset="0"/>
                <a:cs typeface="Times New Roman" panose="02020603050405020304" pitchFamily="18" charset="0"/>
              </a:rPr>
              <a:t>http://127.0.0:500</a:t>
            </a:r>
            <a:r>
              <a:rPr lang="en-US" altLang="en-US" sz="2000" b="1" dirty="0">
                <a:latin typeface="Times New Roman" panose="02020603050405020304" pitchFamily="18" charset="0"/>
                <a:cs typeface="Times New Roman" panose="02020603050405020304" pitchFamily="18" charset="0"/>
              </a:rPr>
              <a:t>0 </a:t>
            </a:r>
            <a:r>
              <a:rPr lang="en-US" altLang="en-US" sz="2000" dirty="0">
                <a:latin typeface="Times New Roman" panose="02020603050405020304" pitchFamily="18" charset="0"/>
                <a:cs typeface="Times New Roman" panose="02020603050405020304" pitchFamily="18" charset="0"/>
              </a:rPr>
              <a:t>run this link to get results. </a:t>
            </a: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0F2DEB-EBF9-4899-8AD1-43AEBB9C4A72}"/>
              </a:ext>
            </a:extLst>
          </p:cNvPr>
          <p:cNvSpPr txBox="1"/>
          <p:nvPr/>
        </p:nvSpPr>
        <p:spPr>
          <a:xfrm>
            <a:off x="485775" y="642938"/>
            <a:ext cx="6975475" cy="461962"/>
          </a:xfrm>
          <a:prstGeom prst="rect">
            <a:avLst/>
          </a:prstGeom>
          <a:noFill/>
        </p:spPr>
        <p:txBody>
          <a:bodyPr>
            <a:spAutoFit/>
          </a:bodyPr>
          <a:lstStyle/>
          <a:p>
            <a:pPr eaLnBrk="1" hangingPunct="1">
              <a:defRPr/>
            </a:pPr>
            <a:r>
              <a:rPr lang="en-US" sz="2400" b="1" dirty="0">
                <a:solidFill>
                  <a:schemeClr val="accent5">
                    <a:lumMod val="75000"/>
                  </a:schemeClr>
                </a:solidFill>
              </a:rPr>
              <a:t>Results:</a:t>
            </a:r>
            <a:endParaRPr lang="en-IN" sz="2400" b="1" dirty="0">
              <a:solidFill>
                <a:schemeClr val="accent5">
                  <a:lumMod val="75000"/>
                </a:schemeClr>
              </a:solidFill>
            </a:endParaRPr>
          </a:p>
        </p:txBody>
      </p:sp>
      <p:pic>
        <p:nvPicPr>
          <p:cNvPr id="5" name="Picture 4">
            <a:extLst>
              <a:ext uri="{FF2B5EF4-FFF2-40B4-BE49-F238E27FC236}">
                <a16:creationId xmlns:a16="http://schemas.microsoft.com/office/drawing/2014/main" id="{E673AB0B-9B06-4504-9AFB-6FD3E9409930}"/>
              </a:ext>
            </a:extLst>
          </p:cNvPr>
          <p:cNvPicPr>
            <a:picLocks noChangeAspect="1"/>
          </p:cNvPicPr>
          <p:nvPr/>
        </p:nvPicPr>
        <p:blipFill>
          <a:blip r:embed="rId2"/>
          <a:stretch>
            <a:fillRect/>
          </a:stretch>
        </p:blipFill>
        <p:spPr>
          <a:xfrm>
            <a:off x="0" y="1285461"/>
            <a:ext cx="9144000" cy="49296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0F2DEB-EBF9-4899-8AD1-43AEBB9C4A72}"/>
              </a:ext>
            </a:extLst>
          </p:cNvPr>
          <p:cNvSpPr txBox="1"/>
          <p:nvPr/>
        </p:nvSpPr>
        <p:spPr>
          <a:xfrm>
            <a:off x="485775" y="642938"/>
            <a:ext cx="6975475" cy="461962"/>
          </a:xfrm>
          <a:prstGeom prst="rect">
            <a:avLst/>
          </a:prstGeom>
          <a:noFill/>
        </p:spPr>
        <p:txBody>
          <a:bodyPr>
            <a:spAutoFit/>
          </a:bodyPr>
          <a:lstStyle/>
          <a:p>
            <a:pPr eaLnBrk="1" hangingPunct="1">
              <a:defRPr/>
            </a:pPr>
            <a:r>
              <a:rPr lang="en-US" sz="2400" b="1" dirty="0">
                <a:solidFill>
                  <a:schemeClr val="accent5">
                    <a:lumMod val="75000"/>
                  </a:schemeClr>
                </a:solidFill>
              </a:rPr>
              <a:t>Results:</a:t>
            </a:r>
            <a:endParaRPr lang="en-IN" sz="2400" b="1" dirty="0">
              <a:solidFill>
                <a:schemeClr val="accent5">
                  <a:lumMod val="75000"/>
                </a:schemeClr>
              </a:solidFill>
            </a:endParaRPr>
          </a:p>
        </p:txBody>
      </p:sp>
      <p:pic>
        <p:nvPicPr>
          <p:cNvPr id="3" name="Picture 2">
            <a:extLst>
              <a:ext uri="{FF2B5EF4-FFF2-40B4-BE49-F238E27FC236}">
                <a16:creationId xmlns:a16="http://schemas.microsoft.com/office/drawing/2014/main" id="{D322BE3F-06CF-4C6F-B97A-1CF00709C9BF}"/>
              </a:ext>
            </a:extLst>
          </p:cNvPr>
          <p:cNvPicPr>
            <a:picLocks noChangeAspect="1"/>
          </p:cNvPicPr>
          <p:nvPr/>
        </p:nvPicPr>
        <p:blipFill>
          <a:blip r:embed="rId2"/>
          <a:stretch>
            <a:fillRect/>
          </a:stretch>
        </p:blipFill>
        <p:spPr>
          <a:xfrm>
            <a:off x="0" y="1231604"/>
            <a:ext cx="9144000" cy="4983458"/>
          </a:xfrm>
          <a:prstGeom prst="rect">
            <a:avLst/>
          </a:prstGeom>
          <a:ln>
            <a:solidFill>
              <a:schemeClr val="tx1"/>
            </a:solidFill>
          </a:ln>
        </p:spPr>
      </p:pic>
    </p:spTree>
    <p:extLst>
      <p:ext uri="{BB962C8B-B14F-4D97-AF65-F5344CB8AC3E}">
        <p14:creationId xmlns:p14="http://schemas.microsoft.com/office/powerpoint/2010/main" val="1648275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16777-4F56-4C13-BAE4-804701AFDF1F}"/>
              </a:ext>
            </a:extLst>
          </p:cNvPr>
          <p:cNvSpPr txBox="1"/>
          <p:nvPr/>
        </p:nvSpPr>
        <p:spPr>
          <a:xfrm>
            <a:off x="3598863" y="3136900"/>
            <a:ext cx="2025650"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AED144-5BF3-4BA0-96EF-523005B25E88}"/>
              </a:ext>
            </a:extLst>
          </p:cNvPr>
          <p:cNvSpPr txBox="1"/>
          <p:nvPr/>
        </p:nvSpPr>
        <p:spPr>
          <a:xfrm>
            <a:off x="1354138" y="2841625"/>
            <a:ext cx="6435725" cy="954088"/>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Exploratory Data Analysis (EDA) and </a:t>
            </a:r>
          </a:p>
          <a:p>
            <a:pPr eaLnBrk="1" fontAlgn="auto" hangingPunct="1">
              <a:spcBef>
                <a:spcPts val="0"/>
              </a:spcBef>
              <a:spcAft>
                <a:spcPts val="0"/>
              </a:spcAft>
              <a:defRPr/>
            </a:pPr>
            <a:r>
              <a:rPr lang="en-US" sz="2800" b="1" dirty="0">
                <a:solidFill>
                  <a:srgbClr val="002776"/>
                </a:solidFill>
                <a:latin typeface="Arial"/>
                <a:ea typeface="+mj-ea"/>
                <a:cs typeface="+mj-cs"/>
              </a:rPr>
              <a:t>Feature Engineering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sp>
        <p:nvSpPr>
          <p:cNvPr id="3" name="TextBox 2">
            <a:extLst>
              <a:ext uri="{FF2B5EF4-FFF2-40B4-BE49-F238E27FC236}">
                <a16:creationId xmlns:a16="http://schemas.microsoft.com/office/drawing/2014/main" id="{9CC8E82C-3C59-4DD4-A714-FBE19CD25B3D}"/>
              </a:ext>
            </a:extLst>
          </p:cNvPr>
          <p:cNvSpPr txBox="1"/>
          <p:nvPr/>
        </p:nvSpPr>
        <p:spPr>
          <a:xfrm>
            <a:off x="384313" y="994192"/>
            <a:ext cx="8415130" cy="4185761"/>
          </a:xfrm>
          <a:prstGeom prst="rect">
            <a:avLst/>
          </a:prstGeom>
          <a:solidFill>
            <a:schemeClr val="bg2">
              <a:lumMod val="20000"/>
              <a:lumOff val="80000"/>
            </a:schemeClr>
          </a:solidFill>
          <a:ln>
            <a:solidFill>
              <a:schemeClr val="tx1"/>
            </a:solidFill>
          </a:ln>
        </p:spPr>
        <p:txBody>
          <a:bodyPr wrap="square" rtlCol="0">
            <a:spAutoFit/>
          </a:bodyPr>
          <a:lstStyle/>
          <a:p>
            <a:pPr marL="146050" lvl="0">
              <a:spcBef>
                <a:spcPts val="0"/>
              </a:spcBef>
              <a:spcAft>
                <a:spcPts val="0"/>
              </a:spcAft>
              <a:buSzPts val="1300"/>
            </a:pPr>
            <a:r>
              <a:rPr lang="en-US" sz="1400" dirty="0"/>
              <a:t>1)The dataset is having 45211 observations.</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2)It is having 17 columns and 45211 rows.</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3)There are no missing values in the data set</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4)The data set is having both the combination of categorical values and numeric </a:t>
            </a:r>
            <a:r>
              <a:rPr lang="en-US" sz="1400" dirty="0" err="1"/>
              <a:t>values.So</a:t>
            </a:r>
            <a:r>
              <a:rPr lang="en-US" sz="1400" dirty="0"/>
              <a:t>, we need to convert categorical values to numeric</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5)There are no duplicate values in the data set.</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6)The target column is the dependent variable with values yes or no</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7)The top 5 rows of the data set is shown below.</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7)Following are the columns in the data set:</a:t>
            </a:r>
          </a:p>
          <a:p>
            <a:pPr marL="146050" lvl="0">
              <a:spcBef>
                <a:spcPts val="0"/>
              </a:spcBef>
              <a:spcAft>
                <a:spcPts val="0"/>
              </a:spcAft>
              <a:buSzPts val="1300"/>
            </a:pPr>
            <a:r>
              <a:rPr lang="en-US" sz="1400" dirty="0"/>
              <a:t>Dependent Variable :  'Target', ‘</a:t>
            </a:r>
          </a:p>
          <a:p>
            <a:pPr marL="146050" lvl="0">
              <a:spcBef>
                <a:spcPts val="0"/>
              </a:spcBef>
              <a:spcAft>
                <a:spcPts val="0"/>
              </a:spcAft>
              <a:buSzPts val="1300"/>
            </a:pPr>
            <a:r>
              <a:rPr lang="en-US" sz="1400" dirty="0"/>
              <a:t>Independent Variables: age', 'job', 'marital', 'education', 'default', 'balance', 'housing', 'loan', 'contact’,                  'day', 'month', 'duration', 'campaign', '</a:t>
            </a:r>
            <a:r>
              <a:rPr lang="en-US" sz="1400" dirty="0" err="1"/>
              <a:t>pdays</a:t>
            </a:r>
            <a:r>
              <a:rPr lang="en-US" sz="1400" dirty="0"/>
              <a:t>', 'previous', '</a:t>
            </a:r>
            <a:r>
              <a:rPr lang="en-US" sz="1400" dirty="0" err="1"/>
              <a:t>poutcome</a:t>
            </a:r>
            <a:r>
              <a:rPr lang="en-US" sz="1400" dirty="0"/>
              <a:t>'</a:t>
            </a:r>
          </a:p>
        </p:txBody>
      </p:sp>
      <p:pic>
        <p:nvPicPr>
          <p:cNvPr id="4" name="Picture 3">
            <a:extLst>
              <a:ext uri="{FF2B5EF4-FFF2-40B4-BE49-F238E27FC236}">
                <a16:creationId xmlns:a16="http://schemas.microsoft.com/office/drawing/2014/main" id="{084ACB5F-7EBC-4910-804B-E442CC892C73}"/>
              </a:ext>
            </a:extLst>
          </p:cNvPr>
          <p:cNvPicPr>
            <a:picLocks noChangeAspect="1"/>
          </p:cNvPicPr>
          <p:nvPr/>
        </p:nvPicPr>
        <p:blipFill>
          <a:blip r:embed="rId2"/>
          <a:stretch>
            <a:fillRect/>
          </a:stretch>
        </p:blipFill>
        <p:spPr>
          <a:xfrm>
            <a:off x="344556" y="5274366"/>
            <a:ext cx="8415131" cy="1416202"/>
          </a:xfrm>
          <a:prstGeom prst="rect">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sp>
        <p:nvSpPr>
          <p:cNvPr id="9" name="TextBox 8">
            <a:extLst>
              <a:ext uri="{FF2B5EF4-FFF2-40B4-BE49-F238E27FC236}">
                <a16:creationId xmlns:a16="http://schemas.microsoft.com/office/drawing/2014/main" id="{274C2DA4-D389-42B4-84D8-17FC532B751E}"/>
              </a:ext>
            </a:extLst>
          </p:cNvPr>
          <p:cNvSpPr txBox="1"/>
          <p:nvPr/>
        </p:nvSpPr>
        <p:spPr>
          <a:xfrm>
            <a:off x="318052" y="927652"/>
            <a:ext cx="8269356" cy="5047536"/>
          </a:xfrm>
          <a:prstGeom prst="rect">
            <a:avLst/>
          </a:prstGeom>
          <a:solidFill>
            <a:schemeClr val="bg2">
              <a:lumMod val="20000"/>
              <a:lumOff val="80000"/>
            </a:schemeClr>
          </a:solidFill>
          <a:ln>
            <a:solidFill>
              <a:schemeClr val="tx1"/>
            </a:solidFill>
          </a:ln>
        </p:spPr>
        <p:txBody>
          <a:bodyPr wrap="square" rtlCol="0">
            <a:spAutoFit/>
          </a:bodyPr>
          <a:lstStyle/>
          <a:p>
            <a:r>
              <a:rPr lang="en-IN" sz="1400" b="1" dirty="0"/>
              <a:t>The data set details are as follows:</a:t>
            </a:r>
          </a:p>
          <a:p>
            <a:r>
              <a:rPr lang="en-IN" sz="1400" b="1" dirty="0"/>
              <a:t>1)age</a:t>
            </a:r>
            <a:r>
              <a:rPr lang="en-IN" sz="1400" dirty="0"/>
              <a:t> (numeric)</a:t>
            </a:r>
          </a:p>
          <a:p>
            <a:r>
              <a:rPr lang="en-IN" sz="1400" b="1" dirty="0"/>
              <a:t>2)job </a:t>
            </a:r>
            <a:r>
              <a:rPr lang="en-IN" sz="1400" dirty="0"/>
              <a:t>: type of job (categorical: 'admin.','blue-collar','entrepreneur','housemaid','management','retired','self employed','services','student','technician','unemployed','unknown’)</a:t>
            </a:r>
          </a:p>
          <a:p>
            <a:r>
              <a:rPr lang="en-IN" sz="1400" b="1" dirty="0"/>
              <a:t>3)marital</a:t>
            </a:r>
            <a:r>
              <a:rPr lang="en-IN" sz="1400" dirty="0"/>
              <a:t> : marital status (categorical: '</a:t>
            </a:r>
            <a:r>
              <a:rPr lang="en-IN" sz="1400" dirty="0" err="1"/>
              <a:t>divorced','married','single','unknown</a:t>
            </a:r>
            <a:r>
              <a:rPr lang="en-IN" sz="1400" dirty="0"/>
              <a:t>'; note: 'divorced' means</a:t>
            </a:r>
          </a:p>
          <a:p>
            <a:r>
              <a:rPr lang="en-IN" sz="1400" b="1" dirty="0"/>
              <a:t>4)education </a:t>
            </a:r>
            <a:r>
              <a:rPr lang="en-IN" sz="1400" dirty="0"/>
              <a:t>: (categorical: 'primary', 'secondary', 'tertiary', 'unknown’)</a:t>
            </a:r>
          </a:p>
          <a:p>
            <a:r>
              <a:rPr lang="en-IN" sz="1400" b="1" dirty="0"/>
              <a:t>5)default</a:t>
            </a:r>
            <a:r>
              <a:rPr lang="en-IN" sz="1400" dirty="0"/>
              <a:t>: has credit in default? (categorical: '</a:t>
            </a:r>
            <a:r>
              <a:rPr lang="en-IN" sz="1400" dirty="0" err="1"/>
              <a:t>no','yes','unknown</a:t>
            </a:r>
            <a:r>
              <a:rPr lang="en-IN" sz="1400" dirty="0"/>
              <a:t>’)</a:t>
            </a:r>
          </a:p>
          <a:p>
            <a:r>
              <a:rPr lang="en-IN" sz="1400" b="1" dirty="0"/>
              <a:t>6)housing</a:t>
            </a:r>
            <a:r>
              <a:rPr lang="en-IN" sz="1400" dirty="0"/>
              <a:t>: has housing loan? (categorical: 'no','yes','unknown’)</a:t>
            </a:r>
          </a:p>
          <a:p>
            <a:r>
              <a:rPr lang="en-IN" sz="1400" b="1" dirty="0"/>
              <a:t>7)balance</a:t>
            </a:r>
            <a:r>
              <a:rPr lang="en-IN" sz="1400" dirty="0"/>
              <a:t> : average yearly balance, in euros (numeric)</a:t>
            </a:r>
          </a:p>
          <a:p>
            <a:r>
              <a:rPr lang="en-IN" sz="1400" b="1" dirty="0"/>
              <a:t>8)loan</a:t>
            </a:r>
            <a:r>
              <a:rPr lang="en-IN" sz="1400" dirty="0"/>
              <a:t>: has personal loan? (categorical: 'no','yes','unknown’)</a:t>
            </a:r>
          </a:p>
          <a:p>
            <a:r>
              <a:rPr lang="en-US" sz="1400" b="1" dirty="0"/>
              <a:t>9)contact</a:t>
            </a:r>
            <a:r>
              <a:rPr lang="en-US" sz="1400" dirty="0"/>
              <a:t>: contact communication type (categorical: '</a:t>
            </a:r>
            <a:r>
              <a:rPr lang="en-US" sz="1400" dirty="0" err="1"/>
              <a:t>cellular','telephone</a:t>
            </a:r>
            <a:r>
              <a:rPr lang="en-US" sz="1400" dirty="0"/>
              <a:t>', 'unknown’)</a:t>
            </a:r>
          </a:p>
          <a:p>
            <a:r>
              <a:rPr lang="en-US" sz="1400" b="1" dirty="0"/>
              <a:t>10)month</a:t>
            </a:r>
            <a:r>
              <a:rPr lang="en-US" sz="1400" dirty="0"/>
              <a:t>: last contact month of year (categorical: '</a:t>
            </a:r>
            <a:r>
              <a:rPr lang="en-US" sz="1400" dirty="0" err="1"/>
              <a:t>jan</a:t>
            </a:r>
            <a:r>
              <a:rPr lang="en-US" sz="1400" dirty="0"/>
              <a:t>', '</a:t>
            </a:r>
            <a:r>
              <a:rPr lang="en-US" sz="1400" dirty="0" err="1"/>
              <a:t>feb</a:t>
            </a:r>
            <a:r>
              <a:rPr lang="en-US" sz="1400" dirty="0"/>
              <a:t>', 'mar', ..., '</a:t>
            </a:r>
            <a:r>
              <a:rPr lang="en-US" sz="1400" dirty="0" err="1"/>
              <a:t>nov</a:t>
            </a:r>
            <a:r>
              <a:rPr lang="en-US" sz="1400" dirty="0"/>
              <a:t>', '</a:t>
            </a:r>
            <a:r>
              <a:rPr lang="en-US" sz="1400" dirty="0" err="1"/>
              <a:t>dec</a:t>
            </a:r>
            <a:r>
              <a:rPr lang="en-US" sz="1400" dirty="0"/>
              <a:t>’)</a:t>
            </a:r>
          </a:p>
          <a:p>
            <a:r>
              <a:rPr lang="en-US" sz="1400" b="1" dirty="0"/>
              <a:t>11)day</a:t>
            </a:r>
            <a:r>
              <a:rPr lang="en-US" sz="1400" dirty="0"/>
              <a:t>: last contact day of the month (numeric 1 -31)</a:t>
            </a:r>
          </a:p>
          <a:p>
            <a:r>
              <a:rPr lang="en-US" sz="1400" b="1" dirty="0"/>
              <a:t>12)duration</a:t>
            </a:r>
            <a:r>
              <a:rPr lang="en-US" sz="1400" dirty="0"/>
              <a:t>: last contact duration, in seconds (numeric).</a:t>
            </a:r>
          </a:p>
          <a:p>
            <a:r>
              <a:rPr lang="en-US" sz="1400" b="1" dirty="0"/>
              <a:t>13)campaign</a:t>
            </a:r>
            <a:r>
              <a:rPr lang="en-US" sz="1400" dirty="0"/>
              <a:t>: number of contacts performed during this campaign and for this client (numeric, includes last contact)</a:t>
            </a:r>
          </a:p>
          <a:p>
            <a:r>
              <a:rPr lang="en-US" sz="1400" b="1" dirty="0"/>
              <a:t>14)</a:t>
            </a:r>
            <a:r>
              <a:rPr lang="en-US" sz="1400" b="1" dirty="0" err="1"/>
              <a:t>pdays</a:t>
            </a:r>
            <a:r>
              <a:rPr lang="en-US" sz="1400" dirty="0"/>
              <a:t>: number of days that passed by after the client was last contacted from a previous campaign (numeric; 999 means client was not previously contacted)</a:t>
            </a:r>
          </a:p>
          <a:p>
            <a:r>
              <a:rPr lang="en-US" sz="1400" b="1" dirty="0"/>
              <a:t>15)previous</a:t>
            </a:r>
            <a:r>
              <a:rPr lang="en-US" sz="1400" dirty="0"/>
              <a:t>: number of contacts performed before this campaign and for this client (numeric)</a:t>
            </a:r>
          </a:p>
          <a:p>
            <a:r>
              <a:rPr lang="en-US" sz="1400" b="1" dirty="0"/>
              <a:t>16)</a:t>
            </a:r>
            <a:r>
              <a:rPr lang="en-US" sz="1400" b="1" dirty="0" err="1"/>
              <a:t>poutcome</a:t>
            </a:r>
            <a:r>
              <a:rPr lang="en-US" sz="1400" b="1" dirty="0"/>
              <a:t>: </a:t>
            </a:r>
            <a:r>
              <a:rPr lang="en-US" sz="1400" dirty="0"/>
              <a:t>outcome of the previous marketing campaign (categorical: '</a:t>
            </a:r>
            <a:r>
              <a:rPr lang="en-US" sz="1400" dirty="0" err="1"/>
              <a:t>failure','other</a:t>
            </a:r>
            <a:r>
              <a:rPr lang="en-US" sz="1400" dirty="0"/>
              <a:t>', 'unknown', 'success’)</a:t>
            </a:r>
          </a:p>
          <a:p>
            <a:r>
              <a:rPr lang="en-US" sz="1400" b="1" dirty="0"/>
              <a:t>17)target </a:t>
            </a:r>
            <a:r>
              <a:rPr lang="en-US" sz="1400" dirty="0"/>
              <a:t>- has the client subscribed a term deposit? (binary: '</a:t>
            </a:r>
            <a:r>
              <a:rPr lang="en-US" sz="1400" dirty="0" err="1"/>
              <a:t>yes','no</a:t>
            </a:r>
            <a:r>
              <a:rPr lang="en-US" sz="1400" dirty="0"/>
              <a:t>')</a:t>
            </a:r>
            <a:endParaRPr lang="en-IN" sz="1400" dirty="0"/>
          </a:p>
        </p:txBody>
      </p:sp>
    </p:spTree>
    <p:extLst>
      <p:ext uri="{BB962C8B-B14F-4D97-AF65-F5344CB8AC3E}">
        <p14:creationId xmlns:p14="http://schemas.microsoft.com/office/powerpoint/2010/main" val="4294614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pic>
        <p:nvPicPr>
          <p:cNvPr id="4" name="Picture 3">
            <a:extLst>
              <a:ext uri="{FF2B5EF4-FFF2-40B4-BE49-F238E27FC236}">
                <a16:creationId xmlns:a16="http://schemas.microsoft.com/office/drawing/2014/main" id="{F9237208-5A91-4506-BC14-B2942F8E16B9}"/>
              </a:ext>
            </a:extLst>
          </p:cNvPr>
          <p:cNvPicPr>
            <a:picLocks noChangeAspect="1"/>
          </p:cNvPicPr>
          <p:nvPr/>
        </p:nvPicPr>
        <p:blipFill>
          <a:blip r:embed="rId2"/>
          <a:stretch>
            <a:fillRect/>
          </a:stretch>
        </p:blipFill>
        <p:spPr>
          <a:xfrm>
            <a:off x="848139" y="821013"/>
            <a:ext cx="6785113" cy="2486025"/>
          </a:xfrm>
          <a:prstGeom prst="rect">
            <a:avLst/>
          </a:prstGeom>
          <a:ln>
            <a:solidFill>
              <a:schemeClr val="tx1"/>
            </a:solidFill>
          </a:ln>
        </p:spPr>
      </p:pic>
      <p:sp>
        <p:nvSpPr>
          <p:cNvPr id="9" name="TextBox 8">
            <a:extLst>
              <a:ext uri="{FF2B5EF4-FFF2-40B4-BE49-F238E27FC236}">
                <a16:creationId xmlns:a16="http://schemas.microsoft.com/office/drawing/2014/main" id="{274C2DA4-D389-42B4-84D8-17FC532B751E}"/>
              </a:ext>
            </a:extLst>
          </p:cNvPr>
          <p:cNvSpPr txBox="1"/>
          <p:nvPr/>
        </p:nvSpPr>
        <p:spPr>
          <a:xfrm>
            <a:off x="424070" y="3578087"/>
            <a:ext cx="8269356" cy="523220"/>
          </a:xfrm>
          <a:prstGeom prst="rect">
            <a:avLst/>
          </a:prstGeom>
          <a:solidFill>
            <a:schemeClr val="bg2">
              <a:lumMod val="20000"/>
              <a:lumOff val="80000"/>
            </a:schemeClr>
          </a:solidFill>
          <a:ln>
            <a:solidFill>
              <a:schemeClr val="tx1"/>
            </a:solidFill>
          </a:ln>
        </p:spPr>
        <p:txBody>
          <a:bodyPr wrap="square" rtlCol="0">
            <a:spAutoFit/>
          </a:bodyPr>
          <a:lstStyle/>
          <a:p>
            <a:r>
              <a:rPr lang="en-US" sz="1400" dirty="0"/>
              <a:t>Above table show the statistical analysis of the data set. It shows mean,median,mode,max values for the numeric feature.</a:t>
            </a:r>
            <a:endParaRPr lang="en-IN" sz="1400" dirty="0"/>
          </a:p>
        </p:txBody>
      </p:sp>
      <p:pic>
        <p:nvPicPr>
          <p:cNvPr id="11" name="Picture 10">
            <a:extLst>
              <a:ext uri="{FF2B5EF4-FFF2-40B4-BE49-F238E27FC236}">
                <a16:creationId xmlns:a16="http://schemas.microsoft.com/office/drawing/2014/main" id="{E3E4E3DD-F1E1-450C-85D8-F39F0931982D}"/>
              </a:ext>
            </a:extLst>
          </p:cNvPr>
          <p:cNvPicPr>
            <a:picLocks noChangeAspect="1"/>
          </p:cNvPicPr>
          <p:nvPr/>
        </p:nvPicPr>
        <p:blipFill>
          <a:blip r:embed="rId3"/>
          <a:stretch>
            <a:fillRect/>
          </a:stretch>
        </p:blipFill>
        <p:spPr>
          <a:xfrm>
            <a:off x="792163" y="4200578"/>
            <a:ext cx="2228850" cy="866775"/>
          </a:xfrm>
          <a:prstGeom prst="rect">
            <a:avLst/>
          </a:prstGeom>
          <a:ln>
            <a:solidFill>
              <a:schemeClr val="tx1"/>
            </a:solidFill>
          </a:ln>
        </p:spPr>
      </p:pic>
      <p:sp>
        <p:nvSpPr>
          <p:cNvPr id="13" name="TextBox 12">
            <a:extLst>
              <a:ext uri="{FF2B5EF4-FFF2-40B4-BE49-F238E27FC236}">
                <a16:creationId xmlns:a16="http://schemas.microsoft.com/office/drawing/2014/main" id="{270D96C1-86B8-42C2-80C3-B61B9B9A8014}"/>
              </a:ext>
            </a:extLst>
          </p:cNvPr>
          <p:cNvSpPr txBox="1"/>
          <p:nvPr/>
        </p:nvSpPr>
        <p:spPr>
          <a:xfrm>
            <a:off x="3173896" y="4411721"/>
            <a:ext cx="5519530" cy="523220"/>
          </a:xfrm>
          <a:prstGeom prst="rect">
            <a:avLst/>
          </a:prstGeom>
          <a:solidFill>
            <a:schemeClr val="bg2">
              <a:lumMod val="20000"/>
              <a:lumOff val="80000"/>
            </a:schemeClr>
          </a:solidFill>
          <a:ln>
            <a:solidFill>
              <a:schemeClr val="tx1"/>
            </a:solidFill>
          </a:ln>
        </p:spPr>
        <p:txBody>
          <a:bodyPr wrap="square" rtlCol="0">
            <a:spAutoFit/>
          </a:bodyPr>
          <a:lstStyle/>
          <a:p>
            <a:r>
              <a:rPr lang="en-US" sz="1400" dirty="0"/>
              <a:t>The target column is the dependent variable with values yes or no. The target value count is (for no:39922  yes :5289</a:t>
            </a:r>
            <a:endParaRPr lang="en-IN" sz="1400" dirty="0"/>
          </a:p>
        </p:txBody>
      </p:sp>
      <p:pic>
        <p:nvPicPr>
          <p:cNvPr id="8" name="Picture 7">
            <a:extLst>
              <a:ext uri="{FF2B5EF4-FFF2-40B4-BE49-F238E27FC236}">
                <a16:creationId xmlns:a16="http://schemas.microsoft.com/office/drawing/2014/main" id="{108A35A0-016C-4274-B2CA-C4E4BFEE15F3}"/>
              </a:ext>
            </a:extLst>
          </p:cNvPr>
          <p:cNvPicPr>
            <a:picLocks noChangeAspect="1"/>
          </p:cNvPicPr>
          <p:nvPr/>
        </p:nvPicPr>
        <p:blipFill>
          <a:blip r:embed="rId4"/>
          <a:stretch>
            <a:fillRect/>
          </a:stretch>
        </p:blipFill>
        <p:spPr>
          <a:xfrm>
            <a:off x="806010" y="5166624"/>
            <a:ext cx="1301085" cy="1473014"/>
          </a:xfrm>
          <a:prstGeom prst="rect">
            <a:avLst/>
          </a:prstGeom>
          <a:ln>
            <a:solidFill>
              <a:schemeClr val="tx1"/>
            </a:solidFill>
          </a:ln>
        </p:spPr>
      </p:pic>
      <p:sp>
        <p:nvSpPr>
          <p:cNvPr id="10" name="TextBox 9">
            <a:extLst>
              <a:ext uri="{FF2B5EF4-FFF2-40B4-BE49-F238E27FC236}">
                <a16:creationId xmlns:a16="http://schemas.microsoft.com/office/drawing/2014/main" id="{721CBC33-306C-42E0-ADAF-AD45E109082B}"/>
              </a:ext>
            </a:extLst>
          </p:cNvPr>
          <p:cNvSpPr txBox="1"/>
          <p:nvPr/>
        </p:nvSpPr>
        <p:spPr>
          <a:xfrm>
            <a:off x="2679311" y="5729210"/>
            <a:ext cx="5658679" cy="307777"/>
          </a:xfrm>
          <a:prstGeom prst="rect">
            <a:avLst/>
          </a:prstGeom>
          <a:solidFill>
            <a:schemeClr val="bg2">
              <a:lumMod val="20000"/>
              <a:lumOff val="80000"/>
            </a:schemeClr>
          </a:solidFill>
          <a:ln>
            <a:solidFill>
              <a:schemeClr val="tx1"/>
            </a:solidFill>
          </a:ln>
        </p:spPr>
        <p:txBody>
          <a:bodyPr wrap="square" rtlCol="0">
            <a:spAutoFit/>
          </a:bodyPr>
          <a:lstStyle/>
          <a:p>
            <a:pPr marL="146050">
              <a:spcBef>
                <a:spcPts val="0"/>
              </a:spcBef>
              <a:spcAft>
                <a:spcPts val="0"/>
              </a:spcAft>
              <a:buSzPts val="1300"/>
            </a:pPr>
            <a:r>
              <a:rPr lang="en-US" sz="1400" dirty="0"/>
              <a:t>Left side table shows that data set down have any null values</a:t>
            </a:r>
            <a:endParaRPr lang="en-IN" sz="1400" dirty="0"/>
          </a:p>
        </p:txBody>
      </p:sp>
    </p:spTree>
    <p:extLst>
      <p:ext uri="{BB962C8B-B14F-4D97-AF65-F5344CB8AC3E}">
        <p14:creationId xmlns:p14="http://schemas.microsoft.com/office/powerpoint/2010/main" val="2385371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pic>
        <p:nvPicPr>
          <p:cNvPr id="7" name="Picture 6">
            <a:extLst>
              <a:ext uri="{FF2B5EF4-FFF2-40B4-BE49-F238E27FC236}">
                <a16:creationId xmlns:a16="http://schemas.microsoft.com/office/drawing/2014/main" id="{E5D4B638-86D4-4FA3-96D9-BC8BB4BDC7BF}"/>
              </a:ext>
            </a:extLst>
          </p:cNvPr>
          <p:cNvPicPr>
            <a:picLocks noChangeAspect="1"/>
          </p:cNvPicPr>
          <p:nvPr/>
        </p:nvPicPr>
        <p:blipFill>
          <a:blip r:embed="rId2"/>
          <a:stretch>
            <a:fillRect/>
          </a:stretch>
        </p:blipFill>
        <p:spPr>
          <a:xfrm>
            <a:off x="6689558" y="0"/>
            <a:ext cx="2454442" cy="596079"/>
          </a:xfrm>
          <a:prstGeom prst="rect">
            <a:avLst/>
          </a:prstGeom>
        </p:spPr>
      </p:pic>
      <p:sp>
        <p:nvSpPr>
          <p:cNvPr id="4" name="TextBox 3">
            <a:extLst>
              <a:ext uri="{FF2B5EF4-FFF2-40B4-BE49-F238E27FC236}">
                <a16:creationId xmlns:a16="http://schemas.microsoft.com/office/drawing/2014/main" id="{1294FFD6-D5C6-4C34-82F7-3EE91DE7F584}"/>
              </a:ext>
            </a:extLst>
          </p:cNvPr>
          <p:cNvSpPr txBox="1"/>
          <p:nvPr/>
        </p:nvSpPr>
        <p:spPr>
          <a:xfrm>
            <a:off x="272180" y="5618922"/>
            <a:ext cx="8474255" cy="954107"/>
          </a:xfrm>
          <a:prstGeom prst="rect">
            <a:avLst/>
          </a:prstGeom>
          <a:noFill/>
          <a:ln>
            <a:solidFill>
              <a:schemeClr val="tx1"/>
            </a:solidFill>
          </a:ln>
        </p:spPr>
        <p:txBody>
          <a:bodyPr wrap="square" rtlCol="0">
            <a:spAutoFit/>
          </a:bodyPr>
          <a:lstStyle/>
          <a:p>
            <a:r>
              <a:rPr lang="en-US" sz="1400" dirty="0"/>
              <a:t>1)The above plot is the histogram plot for the numeric features in the data set. We have job','marital','education','default','housing','loan','contact','month','poutcome’ these are in categorical values we need to convert some variable to dummy variable. A </a:t>
            </a:r>
            <a:r>
              <a:rPr lang="en-US" sz="1400" b="1" dirty="0"/>
              <a:t>histogram</a:t>
            </a:r>
            <a:r>
              <a:rPr lang="en-US" sz="1400" dirty="0"/>
              <a:t> makes it easier to identify different data, the frequency of its occurrence and categories</a:t>
            </a:r>
            <a:endParaRPr lang="en-IN" sz="1400" dirty="0"/>
          </a:p>
        </p:txBody>
      </p:sp>
      <p:pic>
        <p:nvPicPr>
          <p:cNvPr id="6" name="Picture 5">
            <a:extLst>
              <a:ext uri="{FF2B5EF4-FFF2-40B4-BE49-F238E27FC236}">
                <a16:creationId xmlns:a16="http://schemas.microsoft.com/office/drawing/2014/main" id="{B0E9995B-10D7-40B5-BEA2-7644B65DE8DD}"/>
              </a:ext>
            </a:extLst>
          </p:cNvPr>
          <p:cNvPicPr/>
          <p:nvPr/>
        </p:nvPicPr>
        <p:blipFill>
          <a:blip r:embed="rId3"/>
          <a:stretch>
            <a:fillRect/>
          </a:stretch>
        </p:blipFill>
        <p:spPr>
          <a:xfrm>
            <a:off x="477078" y="654367"/>
            <a:ext cx="8057322" cy="4891696"/>
          </a:xfrm>
          <a:prstGeom prst="rect">
            <a:avLst/>
          </a:prstGeom>
          <a:ln>
            <a:solidFill>
              <a:schemeClr val="tx1"/>
            </a:solidFill>
          </a:ln>
        </p:spPr>
      </p:pic>
    </p:spTree>
    <p:extLst>
      <p:ext uri="{BB962C8B-B14F-4D97-AF65-F5344CB8AC3E}">
        <p14:creationId xmlns:p14="http://schemas.microsoft.com/office/powerpoint/2010/main" val="1624830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sp>
        <p:nvSpPr>
          <p:cNvPr id="4" name="TextBox 3">
            <a:extLst>
              <a:ext uri="{FF2B5EF4-FFF2-40B4-BE49-F238E27FC236}">
                <a16:creationId xmlns:a16="http://schemas.microsoft.com/office/drawing/2014/main" id="{1294FFD6-D5C6-4C34-82F7-3EE91DE7F584}"/>
              </a:ext>
            </a:extLst>
          </p:cNvPr>
          <p:cNvSpPr txBox="1"/>
          <p:nvPr/>
        </p:nvSpPr>
        <p:spPr>
          <a:xfrm>
            <a:off x="272180" y="4668912"/>
            <a:ext cx="8474255" cy="523220"/>
          </a:xfrm>
          <a:prstGeom prst="rect">
            <a:avLst/>
          </a:prstGeom>
          <a:noFill/>
          <a:ln>
            <a:solidFill>
              <a:schemeClr val="tx1"/>
            </a:solidFill>
          </a:ln>
        </p:spPr>
        <p:txBody>
          <a:bodyPr wrap="square" rtlCol="0">
            <a:spAutoFit/>
          </a:bodyPr>
          <a:lstStyle/>
          <a:p>
            <a:r>
              <a:rPr lang="en-US" sz="1400" dirty="0"/>
              <a:t>1)The above plot is the box plot for the numeric features in the data set. The main advantage of boxplot is it shows </a:t>
            </a:r>
            <a:r>
              <a:rPr lang="en-US" sz="1400" b="1" dirty="0"/>
              <a:t>outliers. </a:t>
            </a:r>
            <a:r>
              <a:rPr lang="en-US" sz="1400" dirty="0"/>
              <a:t>An </a:t>
            </a:r>
            <a:r>
              <a:rPr lang="en-US" sz="1400" b="1" dirty="0"/>
              <a:t>outlier</a:t>
            </a:r>
            <a:r>
              <a:rPr lang="en-US" sz="1400" dirty="0"/>
              <a:t> is a data point that differs significantly from other observations.</a:t>
            </a:r>
            <a:endParaRPr lang="en-IN" sz="1400" b="1" dirty="0"/>
          </a:p>
        </p:txBody>
      </p:sp>
      <p:pic>
        <p:nvPicPr>
          <p:cNvPr id="6" name="Picture 5">
            <a:extLst>
              <a:ext uri="{FF2B5EF4-FFF2-40B4-BE49-F238E27FC236}">
                <a16:creationId xmlns:a16="http://schemas.microsoft.com/office/drawing/2014/main" id="{0AE6447D-B3C9-4497-A710-42821D19F556}"/>
              </a:ext>
            </a:extLst>
          </p:cNvPr>
          <p:cNvPicPr/>
          <p:nvPr/>
        </p:nvPicPr>
        <p:blipFill>
          <a:blip r:embed="rId2"/>
          <a:stretch>
            <a:fillRect/>
          </a:stretch>
        </p:blipFill>
        <p:spPr>
          <a:xfrm>
            <a:off x="394279" y="898428"/>
            <a:ext cx="8087111" cy="3554302"/>
          </a:xfrm>
          <a:prstGeom prst="rect">
            <a:avLst/>
          </a:prstGeom>
          <a:ln>
            <a:solidFill>
              <a:schemeClr val="tx1"/>
            </a:solidFill>
          </a:ln>
        </p:spPr>
      </p:pic>
    </p:spTree>
    <p:extLst>
      <p:ext uri="{BB962C8B-B14F-4D97-AF65-F5344CB8AC3E}">
        <p14:creationId xmlns:p14="http://schemas.microsoft.com/office/powerpoint/2010/main" val="831140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NAREND~1\LOCALS~1\Temp\articulate\presenter\imgtemp\ThGE4LLI_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SHILPI~1.DAN\LOCALS~1\Temp\articulate\presenter\imgtemp\jnTjH54o_files\slide0001_image001.pn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0223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0223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Report Template_0223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Report Template_0223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Report Template_0223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Report Template_0223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Report Template_0223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Report Template_0223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Report Template_0223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Report Template_0223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Report Template_0223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AI Foundation Master Template">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4908</TotalTime>
  <Words>3819</Words>
  <Application>Microsoft Office PowerPoint</Application>
  <PresentationFormat>On-screen Show (4:3)</PresentationFormat>
  <Paragraphs>520</Paragraphs>
  <Slides>38</Slides>
  <Notes>0</Notes>
  <HiddenSlides>0</HiddenSlides>
  <MMClips>0</MMClips>
  <ScaleCrop>false</ScaleCrop>
  <HeadingPairs>
    <vt:vector size="4" baseType="variant">
      <vt:variant>
        <vt:lpstr>Theme</vt:lpstr>
      </vt:variant>
      <vt:variant>
        <vt:i4>4</vt:i4>
      </vt:variant>
      <vt:variant>
        <vt:lpstr>Slide Titles</vt:lpstr>
      </vt:variant>
      <vt:variant>
        <vt:i4>38</vt:i4>
      </vt:variant>
    </vt:vector>
  </HeadingPairs>
  <TitlesOfParts>
    <vt:vector size="42" baseType="lpstr">
      <vt:lpstr>Perception</vt:lpstr>
      <vt:lpstr>Custom Design</vt:lpstr>
      <vt:lpstr>Theme2</vt:lpstr>
      <vt:lpstr>DAI Foundation Master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Google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ExcelR Consulting</dc:title>
  <dc:creator>Gonala, Shirish</dc:creator>
  <cp:lastModifiedBy>Ashby Oommen Sam</cp:lastModifiedBy>
  <cp:revision>3057</cp:revision>
  <dcterms:created xsi:type="dcterms:W3CDTF">2012-08-17T07:00:49Z</dcterms:created>
  <dcterms:modified xsi:type="dcterms:W3CDTF">2023-06-25T14:52:47Z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